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25"/>
  </p:notesMasterIdLst>
  <p:handoutMasterIdLst>
    <p:handoutMasterId r:id="rId26"/>
  </p:handoutMasterIdLst>
  <p:sldIdLst>
    <p:sldId id="657" r:id="rId5"/>
    <p:sldId id="652" r:id="rId6"/>
    <p:sldId id="630" r:id="rId7"/>
    <p:sldId id="629" r:id="rId8"/>
    <p:sldId id="628" r:id="rId9"/>
    <p:sldId id="639" r:id="rId10"/>
    <p:sldId id="633" r:id="rId11"/>
    <p:sldId id="631" r:id="rId12"/>
    <p:sldId id="635" r:id="rId13"/>
    <p:sldId id="654" r:id="rId14"/>
    <p:sldId id="632" r:id="rId15"/>
    <p:sldId id="634" r:id="rId16"/>
    <p:sldId id="636" r:id="rId17"/>
    <p:sldId id="637" r:id="rId18"/>
    <p:sldId id="638" r:id="rId19"/>
    <p:sldId id="641" r:id="rId20"/>
    <p:sldId id="653" r:id="rId21"/>
    <p:sldId id="656" r:id="rId22"/>
    <p:sldId id="658" r:id="rId23"/>
    <p:sldId id="655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 dossier" id="{D978C386-7365-6142-9162-AD9157414AA6}">
          <p14:sldIdLst>
            <p14:sldId id="657"/>
            <p14:sldId id="652"/>
            <p14:sldId id="630"/>
            <p14:sldId id="629"/>
            <p14:sldId id="628"/>
            <p14:sldId id="639"/>
            <p14:sldId id="633"/>
            <p14:sldId id="631"/>
            <p14:sldId id="635"/>
            <p14:sldId id="654"/>
            <p14:sldId id="632"/>
            <p14:sldId id="634"/>
            <p14:sldId id="636"/>
            <p14:sldId id="637"/>
            <p14:sldId id="638"/>
            <p14:sldId id="641"/>
            <p14:sldId id="653"/>
            <p14:sldId id="656"/>
            <p14:sldId id="658"/>
            <p14:sldId id="65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449982A-0FEE-2E4A-A453-E63811AB093B}" name="Chiara Pellas" initials="CP" userId="Chiara Pellas" providerId="None"/>
  <p188:author id="{2FC54048-D732-E6BE-A4EC-9A7983BA7EDA}" name="Maureen Vagneron (Student at CentraleSupelec)" initials="MV(aC" userId="S::maureen.vagneron@student-cs.fr::310e6a2d-8ef9-47ea-90c5-30b7bd2fa7dc" providerId="AD"/>
  <p188:author id="{BA6FE055-2911-46E0-C168-77E187A2B627}" name="Titouan Levard" initials="TL" userId="S::titouan.levard@silvervalley.fr::2ae6c772-7309-4151-8ac2-9922e3ef4ff9" providerId="AD"/>
  <p188:author id="{13532D71-CAD9-0D06-1960-D2B16EA1A40E}" name="Benoît Saint Paul" initials="BSP" userId="Benoît Saint Paul" providerId="None"/>
  <p188:author id="{D8272C84-011F-16EB-ED48-C9E435EE2C61}" name="Adrien Chopard" initials="AC" userId="Adrien Chopard" providerId="None"/>
  <p188:author id="{05DFAAEC-21AA-CBD8-3427-038B7941D0C4}" name="Titouan Levard" initials="TL" userId="Titouan Levard" providerId="None"/>
  <p188:author id="{966814FC-81C2-2C20-E404-3331AADEA2C9}" name="Marion Canard" initials="MC" userId="S::marion.canard@silvervalley.fr::06ff039a-c8bc-4684-8f41-66d76def02b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touan Levard" initials="TL" lastIdx="1" clrIdx="0">
    <p:extLst>
      <p:ext uri="{19B8F6BF-5375-455C-9EA6-DF929625EA0E}">
        <p15:presenceInfo xmlns:p15="http://schemas.microsoft.com/office/powerpoint/2012/main" userId="Titouan Levar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2A5D"/>
    <a:srgbClr val="7F7F7F"/>
    <a:srgbClr val="EB6115"/>
    <a:srgbClr val="D9D9D9"/>
    <a:srgbClr val="5B9BD5"/>
    <a:srgbClr val="27295C"/>
    <a:srgbClr val="EB7638"/>
    <a:srgbClr val="ED7D31"/>
    <a:srgbClr val="F3DCD7"/>
    <a:srgbClr val="F8D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4E264F-6F1F-4FD4-AA2D-8818FD94C257}" v="9" dt="2026-03-02T08:47:28.2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3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touan Levard" userId="2ae6c772-7309-4151-8ac2-9922e3ef4ff9" providerId="ADAL" clId="{220D10FA-BD3F-462D-9A66-3FE44691E14D}"/>
    <pc:docChg chg="custSel modSld">
      <pc:chgData name="Titouan Levard" userId="2ae6c772-7309-4151-8ac2-9922e3ef4ff9" providerId="ADAL" clId="{220D10FA-BD3F-462D-9A66-3FE44691E14D}" dt="2026-03-02T09:36:47.938" v="323" actId="20577"/>
      <pc:docMkLst>
        <pc:docMk/>
      </pc:docMkLst>
      <pc:sldChg chg="modSp mod">
        <pc:chgData name="Titouan Levard" userId="2ae6c772-7309-4151-8ac2-9922e3ef4ff9" providerId="ADAL" clId="{220D10FA-BD3F-462D-9A66-3FE44691E14D}" dt="2026-03-02T09:36:47.938" v="323" actId="20577"/>
        <pc:sldMkLst>
          <pc:docMk/>
          <pc:sldMk cId="1804172981" sldId="637"/>
        </pc:sldMkLst>
        <pc:spChg chg="mod">
          <ac:chgData name="Titouan Levard" userId="2ae6c772-7309-4151-8ac2-9922e3ef4ff9" providerId="ADAL" clId="{220D10FA-BD3F-462D-9A66-3FE44691E14D}" dt="2026-03-02T09:36:47.938" v="323" actId="20577"/>
          <ac:spMkLst>
            <pc:docMk/>
            <pc:sldMk cId="1804172981" sldId="637"/>
            <ac:spMk id="19" creationId="{F453D7C9-86AE-4B9A-A708-80BD1760A9B8}"/>
          </ac:spMkLst>
        </pc:spChg>
      </pc:sldChg>
    </pc:docChg>
  </pc:docChgLst>
  <pc:docChgLst>
    <pc:chgData name="Aurélie Ceglia" userId="406d1d9e-ce33-4628-bb10-59616d19c135" providerId="ADAL" clId="{4FB38CDA-E0F6-4D10-9393-8450B809CB94}"/>
    <pc:docChg chg="custSel modSld">
      <pc:chgData name="Aurélie Ceglia" userId="406d1d9e-ce33-4628-bb10-59616d19c135" providerId="ADAL" clId="{4FB38CDA-E0F6-4D10-9393-8450B809CB94}" dt="2026-02-27T15:34:48.359" v="7" actId="1076"/>
      <pc:docMkLst>
        <pc:docMk/>
      </pc:docMkLst>
      <pc:sldChg chg="addSp delSp modSp mod modCm">
        <pc:chgData name="Aurélie Ceglia" userId="406d1d9e-ce33-4628-bb10-59616d19c135" providerId="ADAL" clId="{4FB38CDA-E0F6-4D10-9393-8450B809CB94}" dt="2026-02-27T15:34:48.359" v="7" actId="1076"/>
        <pc:sldMkLst>
          <pc:docMk/>
          <pc:sldMk cId="2179561387" sldId="657"/>
        </pc:sldMkLst>
        <pc:spChg chg="mod">
          <ac:chgData name="Aurélie Ceglia" userId="406d1d9e-ce33-4628-bb10-59616d19c135" providerId="ADAL" clId="{4FB38CDA-E0F6-4D10-9393-8450B809CB94}" dt="2026-02-27T15:34:12.880" v="2" actId="20577"/>
          <ac:spMkLst>
            <pc:docMk/>
            <pc:sldMk cId="2179561387" sldId="657"/>
            <ac:spMk id="10" creationId="{125D3C1B-6455-4100-BA61-72FCF9723693}"/>
          </ac:spMkLst>
        </pc:spChg>
        <pc:picChg chg="add mod">
          <ac:chgData name="Aurélie Ceglia" userId="406d1d9e-ce33-4628-bb10-59616d19c135" providerId="ADAL" clId="{4FB38CDA-E0F6-4D10-9393-8450B809CB94}" dt="2026-02-27T15:34:48.359" v="7" actId="1076"/>
          <ac:picMkLst>
            <pc:docMk/>
            <pc:sldMk cId="2179561387" sldId="657"/>
            <ac:picMk id="7" creationId="{DC06B850-8668-64EA-4F14-6F5FA8A832F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urélie Ceglia" userId="406d1d9e-ce33-4628-bb10-59616d19c135" providerId="ADAL" clId="{4FB38CDA-E0F6-4D10-9393-8450B809CB94}" dt="2026-02-27T15:34:12.880" v="2" actId="20577"/>
              <pc2:cmMkLst xmlns:pc2="http://schemas.microsoft.com/office/powerpoint/2019/9/main/command">
                <pc:docMk/>
                <pc:sldMk cId="2179561387" sldId="657"/>
                <pc2:cmMk id="{3FC3F26C-D1B3-4367-923F-7A97B3957452}"/>
              </pc2:cmMkLst>
            </pc226:cmChg>
          </p:ext>
        </pc:extLst>
      </pc:sldChg>
    </pc:docChg>
  </pc:docChgLst>
  <pc:docChgLst>
    <pc:chgData name="Marion Canard" userId="06ff039a-c8bc-4684-8f41-66d76def02bc" providerId="ADAL" clId="{26A7E3D4-DFA9-473E-823D-F79D1A64E2D0}"/>
    <pc:docChg chg="modSld">
      <pc:chgData name="Marion Canard" userId="06ff039a-c8bc-4684-8f41-66d76def02bc" providerId="ADAL" clId="{26A7E3D4-DFA9-473E-823D-F79D1A64E2D0}" dt="2026-03-02T08:47:28.244" v="7"/>
      <pc:docMkLst>
        <pc:docMk/>
      </pc:docMkLst>
      <pc:sldChg chg="addSp modSp">
        <pc:chgData name="Marion Canard" userId="06ff039a-c8bc-4684-8f41-66d76def02bc" providerId="ADAL" clId="{26A7E3D4-DFA9-473E-823D-F79D1A64E2D0}" dt="2026-03-02T08:46:47.116" v="1"/>
        <pc:sldMkLst>
          <pc:docMk/>
          <pc:sldMk cId="3609135362" sldId="632"/>
        </pc:sldMkLst>
        <pc:picChg chg="add mod">
          <ac:chgData name="Marion Canard" userId="06ff039a-c8bc-4684-8f41-66d76def02bc" providerId="ADAL" clId="{26A7E3D4-DFA9-473E-823D-F79D1A64E2D0}" dt="2026-03-02T08:46:47.116" v="1"/>
          <ac:picMkLst>
            <pc:docMk/>
            <pc:sldMk cId="3609135362" sldId="632"/>
            <ac:picMk id="3" creationId="{59A9488B-3B0A-DB64-5547-534384671D94}"/>
          </ac:picMkLst>
        </pc:picChg>
      </pc:sldChg>
      <pc:sldChg chg="addSp modSp">
        <pc:chgData name="Marion Canard" userId="06ff039a-c8bc-4684-8f41-66d76def02bc" providerId="ADAL" clId="{26A7E3D4-DFA9-473E-823D-F79D1A64E2D0}" dt="2026-03-02T08:46:57.752" v="3"/>
        <pc:sldMkLst>
          <pc:docMk/>
          <pc:sldMk cId="1488622144" sldId="633"/>
        </pc:sldMkLst>
        <pc:spChg chg="add mod">
          <ac:chgData name="Marion Canard" userId="06ff039a-c8bc-4684-8f41-66d76def02bc" providerId="ADAL" clId="{26A7E3D4-DFA9-473E-823D-F79D1A64E2D0}" dt="2026-03-02T08:46:57.752" v="3"/>
          <ac:spMkLst>
            <pc:docMk/>
            <pc:sldMk cId="1488622144" sldId="633"/>
            <ac:spMk id="4" creationId="{C23A8287-7894-A1C9-DA8C-CC432A027C0B}"/>
          </ac:spMkLst>
        </pc:spChg>
        <pc:spChg chg="add mod">
          <ac:chgData name="Marion Canard" userId="06ff039a-c8bc-4684-8f41-66d76def02bc" providerId="ADAL" clId="{26A7E3D4-DFA9-473E-823D-F79D1A64E2D0}" dt="2026-03-02T08:46:57.752" v="3"/>
          <ac:spMkLst>
            <pc:docMk/>
            <pc:sldMk cId="1488622144" sldId="633"/>
            <ac:spMk id="5" creationId="{7BD4D8BE-9746-D65A-F131-2518B9063DA3}"/>
          </ac:spMkLst>
        </pc:spChg>
        <pc:picChg chg="add mod">
          <ac:chgData name="Marion Canard" userId="06ff039a-c8bc-4684-8f41-66d76def02bc" providerId="ADAL" clId="{26A7E3D4-DFA9-473E-823D-F79D1A64E2D0}" dt="2026-03-02T08:46:50.506" v="2"/>
          <ac:picMkLst>
            <pc:docMk/>
            <pc:sldMk cId="1488622144" sldId="633"/>
            <ac:picMk id="3" creationId="{78F81783-CF7A-856A-06B3-E3198F483BA4}"/>
          </ac:picMkLst>
        </pc:picChg>
      </pc:sldChg>
      <pc:sldChg chg="addSp modSp">
        <pc:chgData name="Marion Canard" userId="06ff039a-c8bc-4684-8f41-66d76def02bc" providerId="ADAL" clId="{26A7E3D4-DFA9-473E-823D-F79D1A64E2D0}" dt="2026-03-02T08:47:14.988" v="5"/>
        <pc:sldMkLst>
          <pc:docMk/>
          <pc:sldMk cId="2877485122" sldId="636"/>
        </pc:sldMkLst>
        <pc:spChg chg="add mod">
          <ac:chgData name="Marion Canard" userId="06ff039a-c8bc-4684-8f41-66d76def02bc" providerId="ADAL" clId="{26A7E3D4-DFA9-473E-823D-F79D1A64E2D0}" dt="2026-03-02T08:47:06.028" v="4"/>
          <ac:spMkLst>
            <pc:docMk/>
            <pc:sldMk cId="2877485122" sldId="636"/>
            <ac:spMk id="3" creationId="{B4EA0E67-A92B-7C02-1710-783F5EB6BB10}"/>
          </ac:spMkLst>
        </pc:spChg>
        <pc:spChg chg="add mod">
          <ac:chgData name="Marion Canard" userId="06ff039a-c8bc-4684-8f41-66d76def02bc" providerId="ADAL" clId="{26A7E3D4-DFA9-473E-823D-F79D1A64E2D0}" dt="2026-03-02T08:47:06.028" v="4"/>
          <ac:spMkLst>
            <pc:docMk/>
            <pc:sldMk cId="2877485122" sldId="636"/>
            <ac:spMk id="4" creationId="{FE4244FE-0182-49CA-6DD8-F156C8A554BD}"/>
          </ac:spMkLst>
        </pc:spChg>
        <pc:spChg chg="add mod">
          <ac:chgData name="Marion Canard" userId="06ff039a-c8bc-4684-8f41-66d76def02bc" providerId="ADAL" clId="{26A7E3D4-DFA9-473E-823D-F79D1A64E2D0}" dt="2026-03-02T08:47:14.988" v="5"/>
          <ac:spMkLst>
            <pc:docMk/>
            <pc:sldMk cId="2877485122" sldId="636"/>
            <ac:spMk id="6" creationId="{9856DA7D-9C12-07E4-11C1-0F6551F667BE}"/>
          </ac:spMkLst>
        </pc:spChg>
        <pc:picChg chg="add mod">
          <ac:chgData name="Marion Canard" userId="06ff039a-c8bc-4684-8f41-66d76def02bc" providerId="ADAL" clId="{26A7E3D4-DFA9-473E-823D-F79D1A64E2D0}" dt="2026-03-02T08:47:14.988" v="5"/>
          <ac:picMkLst>
            <pc:docMk/>
            <pc:sldMk cId="2877485122" sldId="636"/>
            <ac:picMk id="5" creationId="{0A3B40ED-0A6D-E78F-34BD-202E0E41A94E}"/>
          </ac:picMkLst>
        </pc:picChg>
      </pc:sldChg>
      <pc:sldChg chg="addSp modSp">
        <pc:chgData name="Marion Canard" userId="06ff039a-c8bc-4684-8f41-66d76def02bc" providerId="ADAL" clId="{26A7E3D4-DFA9-473E-823D-F79D1A64E2D0}" dt="2026-03-02T08:47:24.002" v="6"/>
        <pc:sldMkLst>
          <pc:docMk/>
          <pc:sldMk cId="3541998443" sldId="641"/>
        </pc:sldMkLst>
        <pc:spChg chg="add mod">
          <ac:chgData name="Marion Canard" userId="06ff039a-c8bc-4684-8f41-66d76def02bc" providerId="ADAL" clId="{26A7E3D4-DFA9-473E-823D-F79D1A64E2D0}" dt="2026-03-02T08:47:24.002" v="6"/>
          <ac:spMkLst>
            <pc:docMk/>
            <pc:sldMk cId="3541998443" sldId="641"/>
            <ac:spMk id="5" creationId="{72B513A9-4749-D27F-8806-716FB557B7C1}"/>
          </ac:spMkLst>
        </pc:spChg>
        <pc:picChg chg="add mod">
          <ac:chgData name="Marion Canard" userId="06ff039a-c8bc-4684-8f41-66d76def02bc" providerId="ADAL" clId="{26A7E3D4-DFA9-473E-823D-F79D1A64E2D0}" dt="2026-03-02T08:47:24.002" v="6"/>
          <ac:picMkLst>
            <pc:docMk/>
            <pc:sldMk cId="3541998443" sldId="641"/>
            <ac:picMk id="3" creationId="{F409850A-64EC-E8B9-447C-5FC84B645D78}"/>
          </ac:picMkLst>
        </pc:picChg>
      </pc:sldChg>
      <pc:sldChg chg="addSp modSp">
        <pc:chgData name="Marion Canard" userId="06ff039a-c8bc-4684-8f41-66d76def02bc" providerId="ADAL" clId="{26A7E3D4-DFA9-473E-823D-F79D1A64E2D0}" dt="2026-03-02T08:47:28.244" v="7"/>
        <pc:sldMkLst>
          <pc:docMk/>
          <pc:sldMk cId="137349108" sldId="653"/>
        </pc:sldMkLst>
        <pc:spChg chg="add mod">
          <ac:chgData name="Marion Canard" userId="06ff039a-c8bc-4684-8f41-66d76def02bc" providerId="ADAL" clId="{26A7E3D4-DFA9-473E-823D-F79D1A64E2D0}" dt="2026-03-02T08:47:28.244" v="7"/>
          <ac:spMkLst>
            <pc:docMk/>
            <pc:sldMk cId="137349108" sldId="653"/>
            <ac:spMk id="4" creationId="{F982BAA9-414F-C822-7FF9-64A7FB969E88}"/>
          </ac:spMkLst>
        </pc:spChg>
        <pc:picChg chg="add mod">
          <ac:chgData name="Marion Canard" userId="06ff039a-c8bc-4684-8f41-66d76def02bc" providerId="ADAL" clId="{26A7E3D4-DFA9-473E-823D-F79D1A64E2D0}" dt="2026-03-02T08:47:28.244" v="7"/>
          <ac:picMkLst>
            <pc:docMk/>
            <pc:sldMk cId="137349108" sldId="653"/>
            <ac:picMk id="3" creationId="{6DFCAFDA-F762-7854-2B2B-0CF83B5278F6}"/>
          </ac:picMkLst>
        </pc:picChg>
      </pc:sldChg>
      <pc:sldChg chg="modSp">
        <pc:chgData name="Marion Canard" userId="06ff039a-c8bc-4684-8f41-66d76def02bc" providerId="ADAL" clId="{26A7E3D4-DFA9-473E-823D-F79D1A64E2D0}" dt="2026-02-26T15:18:56.288" v="0"/>
        <pc:sldMkLst>
          <pc:docMk/>
          <pc:sldMk cId="733086725" sldId="656"/>
        </pc:sldMkLst>
        <pc:spChg chg="mod">
          <ac:chgData name="Marion Canard" userId="06ff039a-c8bc-4684-8f41-66d76def02bc" providerId="ADAL" clId="{26A7E3D4-DFA9-473E-823D-F79D1A64E2D0}" dt="2026-02-26T15:18:56.288" v="0"/>
          <ac:spMkLst>
            <pc:docMk/>
            <pc:sldMk cId="733086725" sldId="656"/>
            <ac:spMk id="3" creationId="{0D0C1A00-A13A-4854-835A-FC1E9C98B48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DBBA6D-5378-6A4F-80B3-DA53AA57A940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8DCF0-D12B-D14D-9ECC-EF20842A8A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4769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C3451-2283-9D4D-A27F-5DE1C9731EC8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6A8B0-465B-6B42-873E-D9672DB01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2755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A8B0-465B-6B42-873E-D9672DB0157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322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A8B0-465B-6B42-873E-D9672DB01572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422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A8B0-465B-6B42-873E-D9672DB01572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28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R&amp;D, distribution, production, marketing etc…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A8B0-465B-6B42-873E-D9672DB01572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2055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A8B0-465B-6B42-873E-D9672DB01572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102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A8B0-465B-6B42-873E-D9672DB01572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7333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7A220B-F83C-4541-BB95-4FD38ABB0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011B-5938-4D7E-85B8-8C60C1B812F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D382F9-EB5B-4050-8DFB-24A4A7938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912F77-E559-4B58-A6B3-85A56210A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895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02B04B-3919-43B1-BEEF-B00C6936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011B-5938-4D7E-85B8-8C60C1B812F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179882-5307-4D86-B219-1573CC07A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B43A8C-DAB6-4D56-9EAC-31E8A091B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1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02B04B-3919-43B1-BEEF-B00C6936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011B-5938-4D7E-85B8-8C60C1B812F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179882-5307-4D86-B219-1573CC07A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B43A8C-DAB6-4D56-9EAC-31E8A091B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8994E6C-61D0-4E21-A533-7169E9347463}"/>
              </a:ext>
            </a:extLst>
          </p:cNvPr>
          <p:cNvSpPr/>
          <p:nvPr userDrawn="1"/>
        </p:nvSpPr>
        <p:spPr>
          <a:xfrm>
            <a:off x="10915651" y="4876800"/>
            <a:ext cx="1066800" cy="1162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40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A02B04B-3919-43B1-BEEF-B00C6936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011B-5938-4D7E-85B8-8C60C1B812F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179882-5307-4D86-B219-1573CC07A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B43A8C-DAB6-4D56-9EAC-31E8A091B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1B969-9907-4A95-A172-7C8B24D88770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955428F-3CE3-4E99-9DA1-F64361AC28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1242" r="46518" b="73334"/>
          <a:stretch/>
        </p:blipFill>
        <p:spPr>
          <a:xfrm>
            <a:off x="6417341" y="5486401"/>
            <a:ext cx="5774660" cy="1371600"/>
          </a:xfrm>
          <a:prstGeom prst="rect">
            <a:avLst/>
          </a:prstGeom>
        </p:spPr>
      </p:pic>
      <p:pic>
        <p:nvPicPr>
          <p:cNvPr id="8" name="Image 7" descr="Une image contenant texte, capture d’écran, Police, Graphique&#10;&#10;Description générée automatiquement">
            <a:extLst>
              <a:ext uri="{FF2B5EF4-FFF2-40B4-BE49-F238E27FC236}">
                <a16:creationId xmlns:a16="http://schemas.microsoft.com/office/drawing/2014/main" id="{9DCD7213-3FFE-FE1D-F9DC-81444C4AB2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63410" y="1638300"/>
            <a:ext cx="6865180" cy="4076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8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bg>
      <p:bgPr>
        <a:gradFill rotWithShape="1">
          <a:gsLst>
            <a:gs pos="0">
              <a:schemeClr val="accent2"/>
            </a:gs>
            <a:gs pos="50000">
              <a:schemeClr val="accent2">
                <a:lumMod val="75000"/>
              </a:schemeClr>
            </a:gs>
            <a:gs pos="100000">
              <a:srgbClr val="C85C1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4A3E8F-EF58-4D14-AD77-52C1E99B7C86}"/>
              </a:ext>
            </a:extLst>
          </p:cNvPr>
          <p:cNvSpPr/>
          <p:nvPr userDrawn="1"/>
        </p:nvSpPr>
        <p:spPr>
          <a:xfrm>
            <a:off x="0" y="-40482"/>
            <a:ext cx="12192000" cy="6938963"/>
          </a:xfrm>
          <a:prstGeom prst="rect">
            <a:avLst/>
          </a:prstGeom>
          <a:solidFill>
            <a:srgbClr val="272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923E96D2-56B8-0A41-9A5D-8AADF1AB144B}" type="datetime1">
              <a:rPr lang="fr-FR" smtClean="0"/>
              <a:pPr/>
              <a:t>02/03/2026</a:t>
            </a:fld>
            <a:endParaRPr lang="fr-FR"/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0281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bg>
      <p:bgPr>
        <a:gradFill rotWithShape="1">
          <a:gsLst>
            <a:gs pos="0">
              <a:schemeClr val="accent2"/>
            </a:gs>
            <a:gs pos="50000">
              <a:schemeClr val="accent2">
                <a:lumMod val="75000"/>
              </a:schemeClr>
            </a:gs>
            <a:gs pos="100000">
              <a:srgbClr val="C85C1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4A3E8F-EF58-4D14-AD77-52C1E99B7C86}"/>
              </a:ext>
            </a:extLst>
          </p:cNvPr>
          <p:cNvSpPr/>
          <p:nvPr userDrawn="1"/>
        </p:nvSpPr>
        <p:spPr>
          <a:xfrm>
            <a:off x="0" y="-40482"/>
            <a:ext cx="12192000" cy="69389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923E96D2-56B8-0A41-9A5D-8AADF1AB144B}" type="datetime1">
              <a:rPr lang="fr-FR" smtClean="0"/>
              <a:pPr/>
              <a:t>02/03/2026</a:t>
            </a:fld>
            <a:endParaRPr lang="fr-FR"/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765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>
            <a:extLst>
              <a:ext uri="{FF2B5EF4-FFF2-40B4-BE49-F238E27FC236}">
                <a16:creationId xmlns:a16="http://schemas.microsoft.com/office/drawing/2014/main" id="{34106BC0-0388-44EE-9B3E-A710B2C9F5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l="46239" t="45297" r="34168" b="37615"/>
          <a:stretch/>
        </p:blipFill>
        <p:spPr>
          <a:xfrm rot="21061969">
            <a:off x="-207022" y="-174600"/>
            <a:ext cx="2460598" cy="176746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842F0F1-97FF-421A-8143-44081DF58B4E}"/>
              </a:ext>
            </a:extLst>
          </p:cNvPr>
          <p:cNvSpPr/>
          <p:nvPr userDrawn="1"/>
        </p:nvSpPr>
        <p:spPr>
          <a:xfrm>
            <a:off x="140368" y="126331"/>
            <a:ext cx="11911263" cy="66053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 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110CC06-5A09-4127-97CD-96C0963217F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t="11242" r="46518" b="73334"/>
          <a:stretch/>
        </p:blipFill>
        <p:spPr>
          <a:xfrm>
            <a:off x="6417341" y="5486401"/>
            <a:ext cx="5774660" cy="1371600"/>
          </a:xfrm>
          <a:prstGeom prst="rect">
            <a:avLst/>
          </a:prstGeom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BFA05D-CD48-4241-80F0-1B08523366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0011B-5938-4D7E-85B8-8C60C1B812F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87DB2A-3804-48CB-A33C-67F6546B5E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A20EDC-847A-44E1-80B9-9462CA61D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1B969-9907-4A95-A172-7C8B24D8877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280B96E3-5F54-4138-8B34-47AE3C7D3028}"/>
              </a:ext>
            </a:extLst>
          </p:cNvPr>
          <p:cNvSpPr txBox="1">
            <a:spLocks/>
          </p:cNvSpPr>
          <p:nvPr userDrawn="1"/>
        </p:nvSpPr>
        <p:spPr>
          <a:xfrm>
            <a:off x="8078095" y="6432940"/>
            <a:ext cx="4016319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CF4668DC-857F-487D-BFFA-8C0CA5037977}" type="slidenum">
              <a:rPr lang="fr-BE" smtClean="0">
                <a:solidFill>
                  <a:schemeClr val="bg1"/>
                </a:solidFill>
              </a:rPr>
              <a:pPr algn="r"/>
              <a:t>‹N°›</a:t>
            </a:fld>
            <a:endParaRPr lang="fr-BE">
              <a:solidFill>
                <a:schemeClr val="bg1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B034183-AA68-4CB6-9EAB-B160520A07B1}"/>
              </a:ext>
            </a:extLst>
          </p:cNvPr>
          <p:cNvSpPr txBox="1"/>
          <p:nvPr userDrawn="1"/>
        </p:nvSpPr>
        <p:spPr>
          <a:xfrm>
            <a:off x="2762693" y="6659027"/>
            <a:ext cx="666661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i="1">
                <a:solidFill>
                  <a:schemeClr val="bg1">
                    <a:lumMod val="65000"/>
                  </a:schemeClr>
                </a:solidFill>
                <a:latin typeface="Calibri "/>
                <a:cs typeface="Arial" panose="020B0604020202020204" pitchFamily="34" charset="0"/>
              </a:rPr>
              <a:t>Tous droits réservés - © Silver Valley</a:t>
            </a:r>
            <a:endParaRPr lang="fr-BE" sz="1200" i="1">
              <a:solidFill>
                <a:schemeClr val="bg1">
                  <a:lumMod val="65000"/>
                </a:schemeClr>
              </a:solidFill>
              <a:latin typeface="Calibri "/>
              <a:cs typeface="Arial" panose="020B0604020202020204" pitchFamily="34" charset="0"/>
            </a:endParaRPr>
          </a:p>
        </p:txBody>
      </p:sp>
      <p:pic>
        <p:nvPicPr>
          <p:cNvPr id="3" name="Image 2" descr="Une image contenant texte, capture d’écran, Police, Graphique&#10;&#10;Description générée automatiquement">
            <a:extLst>
              <a:ext uri="{FF2B5EF4-FFF2-40B4-BE49-F238E27FC236}">
                <a16:creationId xmlns:a16="http://schemas.microsoft.com/office/drawing/2014/main" id="{76FF1632-5F2C-0F6C-7C81-0AD384D78B9F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850487" y="207726"/>
            <a:ext cx="1222535" cy="726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3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8" r:id="rId2"/>
    <p:sldLayoutId id="2147483677" r:id="rId3"/>
    <p:sldLayoutId id="2147483675" r:id="rId4"/>
    <p:sldLayoutId id="2147483674" r:id="rId5"/>
    <p:sldLayoutId id="214748367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form.typeform.com/to/YAlrkCkN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hlinkClick r:id="rId2" action="ppaction://hlinksldjump"/>
            <a:extLst>
              <a:ext uri="{FF2B5EF4-FFF2-40B4-BE49-F238E27FC236}">
                <a16:creationId xmlns:a16="http://schemas.microsoft.com/office/drawing/2014/main" id="{338B3F6F-F4C8-4392-9167-B2397A69319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242" r="46518" b="73334"/>
          <a:stretch/>
        </p:blipFill>
        <p:spPr>
          <a:xfrm>
            <a:off x="-1132764" y="3750161"/>
            <a:ext cx="13324764" cy="316490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A2A22CA-25C9-470F-ACBC-0CE442BCA6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675" y="197151"/>
            <a:ext cx="1420120" cy="638871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D1FFED9F-8313-4228-B9A0-D3186A38D0A1}"/>
              </a:ext>
            </a:extLst>
          </p:cNvPr>
          <p:cNvSpPr txBox="1"/>
          <p:nvPr/>
        </p:nvSpPr>
        <p:spPr>
          <a:xfrm>
            <a:off x="3842252" y="3637398"/>
            <a:ext cx="47644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>
                <a:solidFill>
                  <a:srgbClr val="27295C"/>
                </a:solidFill>
              </a:rPr>
              <a:t>DOSSIER DE CANDIDATURE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25D3C1B-6455-4100-BA61-72FCF9723693}"/>
              </a:ext>
            </a:extLst>
          </p:cNvPr>
          <p:cNvSpPr txBox="1"/>
          <p:nvPr/>
        </p:nvSpPr>
        <p:spPr>
          <a:xfrm>
            <a:off x="4314240" y="4150270"/>
            <a:ext cx="373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27295C"/>
                </a:solidFill>
              </a:rPr>
              <a:t>à déposer avant le </a:t>
            </a:r>
            <a:r>
              <a:rPr lang="fr-FR" b="1" dirty="0">
                <a:solidFill>
                  <a:srgbClr val="EB7638"/>
                </a:solidFill>
              </a:rPr>
              <a:t>4 mai 2026 à midi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85D4267-2FB5-4CEA-9EFC-59C2EF5AFA23}"/>
              </a:ext>
            </a:extLst>
          </p:cNvPr>
          <p:cNvSpPr txBox="1"/>
          <p:nvPr/>
        </p:nvSpPr>
        <p:spPr>
          <a:xfrm>
            <a:off x="7131993" y="148094"/>
            <a:ext cx="4938087" cy="892552"/>
          </a:xfrm>
          <a:prstGeom prst="rect">
            <a:avLst/>
          </a:prstGeom>
          <a:noFill/>
          <a:ln>
            <a:solidFill>
              <a:srgbClr val="272A5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>
                <a:solidFill>
                  <a:srgbClr val="27295C"/>
                </a:solidFill>
                <a:latin typeface="+mj-lt"/>
              </a:rPr>
              <a:t>NOM DU PROJET :</a:t>
            </a:r>
          </a:p>
          <a:p>
            <a:r>
              <a:rPr lang="fr-FR" sz="3200" b="1">
                <a:solidFill>
                  <a:srgbClr val="27295C"/>
                </a:solidFill>
                <a:latin typeface="+mj-lt"/>
              </a:rPr>
              <a:t> 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7E07BF56-BFC2-4B3B-9F8D-9C0A5B9D3742}"/>
              </a:ext>
            </a:extLst>
          </p:cNvPr>
          <p:cNvGrpSpPr/>
          <p:nvPr/>
        </p:nvGrpSpPr>
        <p:grpSpPr>
          <a:xfrm>
            <a:off x="10348575" y="3411303"/>
            <a:ext cx="1795684" cy="1160143"/>
            <a:chOff x="10485235" y="3809188"/>
            <a:chExt cx="1795684" cy="1160143"/>
          </a:xfrm>
        </p:grpSpPr>
        <p:pic>
          <p:nvPicPr>
            <p:cNvPr id="13" name="Image 12">
              <a:extLst>
                <a:ext uri="{FF2B5EF4-FFF2-40B4-BE49-F238E27FC236}">
                  <a16:creationId xmlns:a16="http://schemas.microsoft.com/office/drawing/2014/main" id="{D31DA56D-FD2E-4EB8-B527-37D7045761F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235808" y="3809188"/>
              <a:ext cx="521584" cy="521584"/>
            </a:xfrm>
            <a:prstGeom prst="rect">
              <a:avLst/>
            </a:prstGeom>
          </p:spPr>
        </p:pic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4AFB0A78-47D9-4DA3-9448-D2D7DA597507}"/>
                </a:ext>
              </a:extLst>
            </p:cNvPr>
            <p:cNvSpPr txBox="1"/>
            <p:nvPr/>
          </p:nvSpPr>
          <p:spPr>
            <a:xfrm>
              <a:off x="10485235" y="4369167"/>
              <a:ext cx="1795684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100">
                  <a:solidFill>
                    <a:schemeClr val="bg1"/>
                  </a:solidFill>
                </a:rPr>
                <a:t>Aide : Comment remplir son</a:t>
              </a:r>
            </a:p>
            <a:p>
              <a:pPr algn="ctr"/>
              <a:r>
                <a:rPr lang="fr-FR" sz="1100">
                  <a:solidFill>
                    <a:schemeClr val="bg1"/>
                  </a:solidFill>
                </a:rPr>
                <a:t> dossier de candidature</a:t>
              </a:r>
            </a:p>
            <a:p>
              <a:pPr algn="ctr"/>
              <a:r>
                <a:rPr lang="fr-FR" sz="1100">
                  <a:solidFill>
                    <a:schemeClr val="bg1"/>
                  </a:solidFill>
                </a:rPr>
                <a:t> </a:t>
              </a:r>
              <a:r>
                <a:rPr lang="fr-FR" sz="1100">
                  <a:solidFill>
                    <a:schemeClr val="bg1"/>
                  </a:solidFill>
                  <a:hlinkClick r:id="rId2" action="ppaction://hlinksldjump"/>
                </a:rPr>
                <a:t>Cliquez ici</a:t>
              </a:r>
              <a:endParaRPr lang="fr-FR" sz="1100">
                <a:solidFill>
                  <a:schemeClr val="bg1"/>
                </a:solidFill>
              </a:endParaRPr>
            </a:p>
          </p:txBody>
        </p:sp>
      </p:grpSp>
      <p:sp>
        <p:nvSpPr>
          <p:cNvPr id="16" name="ZoneTexte 15">
            <a:extLst>
              <a:ext uri="{FF2B5EF4-FFF2-40B4-BE49-F238E27FC236}">
                <a16:creationId xmlns:a16="http://schemas.microsoft.com/office/drawing/2014/main" id="{6B006C25-ABAD-4CF3-B14E-E685E6D5A427}"/>
              </a:ext>
            </a:extLst>
          </p:cNvPr>
          <p:cNvSpPr txBox="1"/>
          <p:nvPr/>
        </p:nvSpPr>
        <p:spPr>
          <a:xfrm>
            <a:off x="2762693" y="6669660"/>
            <a:ext cx="666661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i="1">
                <a:solidFill>
                  <a:schemeClr val="bg1">
                    <a:lumMod val="50000"/>
                    <a:lumOff val="50000"/>
                  </a:schemeClr>
                </a:solidFill>
                <a:latin typeface="Calibri "/>
                <a:cs typeface="Arial" panose="020B0604020202020204" pitchFamily="34" charset="0"/>
              </a:rPr>
              <a:t>Tous droits réservés - © Silver Valley</a:t>
            </a:r>
            <a:endParaRPr lang="fr-BE" sz="1200" i="1">
              <a:solidFill>
                <a:schemeClr val="bg1">
                  <a:lumMod val="50000"/>
                  <a:lumOff val="50000"/>
                </a:schemeClr>
              </a:solidFill>
              <a:latin typeface="Calibri "/>
              <a:cs typeface="Arial" panose="020B0604020202020204" pitchFamily="34" charset="0"/>
            </a:endParaRPr>
          </a:p>
        </p:txBody>
      </p:sp>
      <p:pic>
        <p:nvPicPr>
          <p:cNvPr id="6" name="Image 5" descr="Une image contenant texte, capture d’écran, Police, Graphique&#10;&#10;Description générée automatiquement">
            <a:extLst>
              <a:ext uri="{FF2B5EF4-FFF2-40B4-BE49-F238E27FC236}">
                <a16:creationId xmlns:a16="http://schemas.microsoft.com/office/drawing/2014/main" id="{5F3C672E-D97D-F626-5DBB-A337BD62A4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31384" y="997222"/>
            <a:ext cx="4938087" cy="293256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C06B850-8668-64EA-4F14-6F5FA8A832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4593218"/>
            <a:ext cx="12272618" cy="232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61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1126DA84-7558-4571-833C-0D1D747926F0}"/>
              </a:ext>
            </a:extLst>
          </p:cNvPr>
          <p:cNvSpPr/>
          <p:nvPr/>
        </p:nvSpPr>
        <p:spPr>
          <a:xfrm>
            <a:off x="12374038" y="-396"/>
            <a:ext cx="3871964" cy="74760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D0D70B4-1E73-4015-B2D9-0A326B139459}"/>
              </a:ext>
            </a:extLst>
          </p:cNvPr>
          <p:cNvSpPr txBox="1"/>
          <p:nvPr/>
        </p:nvSpPr>
        <p:spPr>
          <a:xfrm>
            <a:off x="12544488" y="1166842"/>
            <a:ext cx="353006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Montrer que votre proposition de valeur fait l’objet ou a fait l’objet d’une validation ou d’évaluation (expé, études, projets pilotes, …) robuste de son attractivité, son efficacité et de sa pertinence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Quelle est votre démarche pour atteindre le Product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 Fit ? Ou des agréments de mise sur le marché de votre solution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Comment confirmer l’appétence des clients/utilisateurs/bénéficiaire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Comment prouver que les usagers visés achèteront et utiliseront la solution ? 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50000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 (expérimentations, démarche itérative, bêta tests, stratégie go to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, Proof of concept, retours usagers, etc.)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Chronologie des étapes de validation(pilotes, expérimentation, études d’impact/cliniques; évaluation) réalisées, en cours ou futures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Chiffres / indicateurs prouvant l’intérêt de la solution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152400" y="189320"/>
            <a:ext cx="1188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VII. STRATÉGIE DE VALIDATION DE L’OFFRE</a:t>
            </a:r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1669084-3F3E-4339-B386-48244A48FA4F}"/>
              </a:ext>
            </a:extLst>
          </p:cNvPr>
          <p:cNvGrpSpPr/>
          <p:nvPr/>
        </p:nvGrpSpPr>
        <p:grpSpPr>
          <a:xfrm>
            <a:off x="71562" y="274714"/>
            <a:ext cx="1926491" cy="436729"/>
            <a:chOff x="71562" y="274714"/>
            <a:chExt cx="1926491" cy="436729"/>
          </a:xfrm>
        </p:grpSpPr>
        <p:sp>
          <p:nvSpPr>
            <p:cNvPr id="28" name="Flèche : pentagone 27">
              <a:extLst>
                <a:ext uri="{FF2B5EF4-FFF2-40B4-BE49-F238E27FC236}">
                  <a16:creationId xmlns:a16="http://schemas.microsoft.com/office/drawing/2014/main" id="{A9311416-C7FE-41C3-BD95-7201CB5169A5}"/>
                </a:ext>
              </a:extLst>
            </p:cNvPr>
            <p:cNvSpPr/>
            <p:nvPr/>
          </p:nvSpPr>
          <p:spPr>
            <a:xfrm>
              <a:off x="71562" y="274714"/>
              <a:ext cx="1926491" cy="43672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5EAEA48-5435-4E4A-BCDB-41DF896B95E7}"/>
                </a:ext>
              </a:extLst>
            </p:cNvPr>
            <p:cNvSpPr/>
            <p:nvPr/>
          </p:nvSpPr>
          <p:spPr>
            <a:xfrm>
              <a:off x="71562" y="274714"/>
              <a:ext cx="596348" cy="436729"/>
            </a:xfrm>
            <a:prstGeom prst="rect">
              <a:avLst/>
            </a:prstGeom>
            <a:solidFill>
              <a:srgbClr val="272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B0B2649F-7324-4731-B2C4-D76DFAA35D65}"/>
                </a:ext>
              </a:extLst>
            </p:cNvPr>
            <p:cNvSpPr txBox="1"/>
            <p:nvPr/>
          </p:nvSpPr>
          <p:spPr>
            <a:xfrm>
              <a:off x="667910" y="302356"/>
              <a:ext cx="7765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>
                  <a:solidFill>
                    <a:srgbClr val="EB7638"/>
                  </a:solidFill>
                </a:rPr>
                <a:t>Utilité</a:t>
              </a:r>
            </a:p>
          </p:txBody>
        </p:sp>
        <p:pic>
          <p:nvPicPr>
            <p:cNvPr id="31" name="Image 30">
              <a:extLst>
                <a:ext uri="{FF2B5EF4-FFF2-40B4-BE49-F238E27FC236}">
                  <a16:creationId xmlns:a16="http://schemas.microsoft.com/office/drawing/2014/main" id="{5284229A-4844-4C47-BF7C-D9FBA41808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195010" y="302355"/>
              <a:ext cx="378243" cy="378243"/>
            </a:xfrm>
            <a:prstGeom prst="rect">
              <a:avLst/>
            </a:prstGeom>
          </p:spPr>
        </p:pic>
      </p:grpSp>
      <p:pic>
        <p:nvPicPr>
          <p:cNvPr id="33" name="Image 32">
            <a:extLst>
              <a:ext uri="{FF2B5EF4-FFF2-40B4-BE49-F238E27FC236}">
                <a16:creationId xmlns:a16="http://schemas.microsoft.com/office/drawing/2014/main" id="{8934A3B4-7F4A-47CC-AFBD-41C29E1AF2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34" name="Flèche : droite 33">
            <a:extLst>
              <a:ext uri="{FF2B5EF4-FFF2-40B4-BE49-F238E27FC236}">
                <a16:creationId xmlns:a16="http://schemas.microsoft.com/office/drawing/2014/main" id="{16EE6A81-058F-43D8-9F59-2C1FE548C708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9ED677F2-EA67-47A4-8EB3-B23A1B0C1429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666687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lèche : droite 26">
            <a:extLst>
              <a:ext uri="{FF2B5EF4-FFF2-40B4-BE49-F238E27FC236}">
                <a16:creationId xmlns:a16="http://schemas.microsoft.com/office/drawing/2014/main" id="{590325CC-123A-4128-B85E-F2AB7BFF3F48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77F9DCEC-235C-4027-983D-9F2E9AAB265A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F0E1AA7-B187-43AB-830E-E46D9A7D7506}"/>
              </a:ext>
            </a:extLst>
          </p:cNvPr>
          <p:cNvSpPr/>
          <p:nvPr/>
        </p:nvSpPr>
        <p:spPr>
          <a:xfrm>
            <a:off x="12374038" y="0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128954" y="188323"/>
            <a:ext cx="11934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IX. ANALYSE CONCURRENTIELLE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FB9D1E4-1B65-471B-9E47-B208CFE856FB}"/>
              </a:ext>
            </a:extLst>
          </p:cNvPr>
          <p:cNvSpPr txBox="1"/>
          <p:nvPr/>
        </p:nvSpPr>
        <p:spPr>
          <a:xfrm>
            <a:off x="12544988" y="1628507"/>
            <a:ext cx="353006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Prouver votre différenciation et vos avantages par rapport à la concurrence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A FAIRE : mettre l’ensemble des solutions (contournement, acteurs historiques, …) et pas seulement les autres structures encore en développement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Quelle est la concurrence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En quoi votre solution apporte un caractère différenciant décisif pour le bénéficiaire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Sur quelles caractéristiques êtes-vous concurrents ? (prix, ergonomie, fonctionnalités,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Quels sont les innovations protégées semblables ? (France et international)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endParaRPr lang="fr-FR" sz="1200" b="1" dirty="0">
              <a:solidFill>
                <a:srgbClr val="EE73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Tableau comparatif des solutions (Graphique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blue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ocean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Benchmark de brevets existants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919FA008-81B6-4C7A-BCA6-9931E49145AE}"/>
              </a:ext>
            </a:extLst>
          </p:cNvPr>
          <p:cNvGrpSpPr/>
          <p:nvPr/>
        </p:nvGrpSpPr>
        <p:grpSpPr>
          <a:xfrm>
            <a:off x="71562" y="261638"/>
            <a:ext cx="1926491" cy="436729"/>
            <a:chOff x="71562" y="1366538"/>
            <a:chExt cx="1926491" cy="436729"/>
          </a:xfrm>
        </p:grpSpPr>
        <p:sp>
          <p:nvSpPr>
            <p:cNvPr id="22" name="Flèche : pentagone 21">
              <a:extLst>
                <a:ext uri="{FF2B5EF4-FFF2-40B4-BE49-F238E27FC236}">
                  <a16:creationId xmlns:a16="http://schemas.microsoft.com/office/drawing/2014/main" id="{D7325957-6B86-40EE-99F2-D77F7EE517C5}"/>
                </a:ext>
              </a:extLst>
            </p:cNvPr>
            <p:cNvSpPr/>
            <p:nvPr/>
          </p:nvSpPr>
          <p:spPr>
            <a:xfrm>
              <a:off x="71562" y="1366538"/>
              <a:ext cx="1926491" cy="43672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AB8F890-CD3B-4A48-9883-A016423894D0}"/>
                </a:ext>
              </a:extLst>
            </p:cNvPr>
            <p:cNvSpPr/>
            <p:nvPr/>
          </p:nvSpPr>
          <p:spPr>
            <a:xfrm>
              <a:off x="71562" y="1366538"/>
              <a:ext cx="596348" cy="436729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E8530695-567B-42E2-BB62-CC7B14A40DEF}"/>
                </a:ext>
              </a:extLst>
            </p:cNvPr>
            <p:cNvGrpSpPr/>
            <p:nvPr/>
          </p:nvGrpSpPr>
          <p:grpSpPr>
            <a:xfrm>
              <a:off x="177045" y="1394180"/>
              <a:ext cx="1706454" cy="369332"/>
              <a:chOff x="177045" y="1394180"/>
              <a:chExt cx="1706454" cy="369332"/>
            </a:xfrm>
          </p:grpSpPr>
          <p:sp>
            <p:nvSpPr>
              <p:cNvPr id="25" name="ZoneTexte 24">
                <a:extLst>
                  <a:ext uri="{FF2B5EF4-FFF2-40B4-BE49-F238E27FC236}">
                    <a16:creationId xmlns:a16="http://schemas.microsoft.com/office/drawing/2014/main" id="{1E7E62AF-994F-46B6-95A1-510E95A10A46}"/>
                  </a:ext>
                </a:extLst>
              </p:cNvPr>
              <p:cNvSpPr txBox="1"/>
              <p:nvPr/>
            </p:nvSpPr>
            <p:spPr>
              <a:xfrm>
                <a:off x="667910" y="1394180"/>
                <a:ext cx="12155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b="1">
                    <a:solidFill>
                      <a:srgbClr val="EB7638"/>
                    </a:solidFill>
                  </a:rPr>
                  <a:t>Innovation</a:t>
                </a:r>
              </a:p>
            </p:txBody>
          </p:sp>
          <p:pic>
            <p:nvPicPr>
              <p:cNvPr id="26" name="Image 25">
                <a:extLst>
                  <a:ext uri="{FF2B5EF4-FFF2-40B4-BE49-F238E27FC236}">
                    <a16:creationId xmlns:a16="http://schemas.microsoft.com/office/drawing/2014/main" id="{554D228A-8F14-4F0A-A24A-65D4F78A9FD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lum bright="70000" contrast="-70000"/>
              </a:blip>
              <a:stretch>
                <a:fillRect/>
              </a:stretch>
            </p:blipFill>
            <p:spPr>
              <a:xfrm>
                <a:off x="177045" y="1397976"/>
                <a:ext cx="365536" cy="365536"/>
              </a:xfrm>
              <a:prstGeom prst="rect">
                <a:avLst/>
              </a:prstGeom>
            </p:spPr>
          </p:pic>
        </p:grp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59A9488B-3B0A-DB64-5547-534384671D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135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E9BA908C-611F-4A4B-8766-AF21EDF62238}"/>
              </a:ext>
            </a:extLst>
          </p:cNvPr>
          <p:cNvSpPr/>
          <p:nvPr/>
        </p:nvSpPr>
        <p:spPr>
          <a:xfrm>
            <a:off x="12374038" y="-395"/>
            <a:ext cx="3871964" cy="6858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152400" y="205833"/>
            <a:ext cx="1188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X. CHAINE DE VALEUR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72DA8135-38FA-4A14-9A76-779D7C381A8C}"/>
              </a:ext>
            </a:extLst>
          </p:cNvPr>
          <p:cNvSpPr txBox="1"/>
          <p:nvPr/>
        </p:nvSpPr>
        <p:spPr>
          <a:xfrm>
            <a:off x="12544988" y="1258977"/>
            <a:ext cx="353006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Montrer une vision systémique de votre secteur d’activité du début de la chaine jusqu’à l’utilisateur voire la fin de vie (flux, interactions, activités internalisées / externalisées,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Mettre en évidence votre action dans un système global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Quels sont les acteurs avec qui vous interagissez ? (partenaires, fournisseurs, distributeurs, prescripteurs, concurrents, soutiens externalisés,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De quelles natures sont les interactions ? (échange de visibilité, approvisionnement, prestation R&amp;D,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Schéma de la chaine de valeur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Chaine de valeur de Porter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Diagramme de valeur</a:t>
            </a:r>
          </a:p>
        </p:txBody>
      </p:sp>
      <p:sp>
        <p:nvSpPr>
          <p:cNvPr id="27" name="Flèche : pentagone 26">
            <a:extLst>
              <a:ext uri="{FF2B5EF4-FFF2-40B4-BE49-F238E27FC236}">
                <a16:creationId xmlns:a16="http://schemas.microsoft.com/office/drawing/2014/main" id="{4C852477-E481-446A-9A41-9CCD5663F16F}"/>
              </a:ext>
            </a:extLst>
          </p:cNvPr>
          <p:cNvSpPr/>
          <p:nvPr/>
        </p:nvSpPr>
        <p:spPr>
          <a:xfrm>
            <a:off x="71562" y="274714"/>
            <a:ext cx="1926491" cy="436729"/>
          </a:xfrm>
          <a:prstGeom prst="homePlat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15903E-EE6E-42CD-A8D3-6A92D850C48F}"/>
              </a:ext>
            </a:extLst>
          </p:cNvPr>
          <p:cNvSpPr/>
          <p:nvPr/>
        </p:nvSpPr>
        <p:spPr>
          <a:xfrm>
            <a:off x="71562" y="274714"/>
            <a:ext cx="596348" cy="436729"/>
          </a:xfrm>
          <a:prstGeom prst="rect">
            <a:avLst/>
          </a:prstGeom>
          <a:solidFill>
            <a:srgbClr val="EB7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12ECF3DA-AB6F-4C53-BA6E-C7B8EFA23E02}"/>
              </a:ext>
            </a:extLst>
          </p:cNvPr>
          <p:cNvSpPr txBox="1"/>
          <p:nvPr/>
        </p:nvSpPr>
        <p:spPr>
          <a:xfrm>
            <a:off x="667910" y="302356"/>
            <a:ext cx="126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EB7638"/>
                </a:solidFill>
              </a:rPr>
              <a:t>Robustesse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FC82915E-9611-4A3D-A27A-1309CBAA310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173249" y="306518"/>
            <a:ext cx="369332" cy="369332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A24D89E4-19F8-4630-A3A3-0F8931CDD0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32" name="Flèche : droite 31">
            <a:extLst>
              <a:ext uri="{FF2B5EF4-FFF2-40B4-BE49-F238E27FC236}">
                <a16:creationId xmlns:a16="http://schemas.microsoft.com/office/drawing/2014/main" id="{D9F918F1-9AF1-46A3-896D-3CC93FEA2EB8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D494C7D8-0F79-4C6B-923C-1D5E54BD596F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4226506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ZoneTexte 42">
            <a:extLst>
              <a:ext uri="{FF2B5EF4-FFF2-40B4-BE49-F238E27FC236}">
                <a16:creationId xmlns:a16="http://schemas.microsoft.com/office/drawing/2014/main" id="{933FBF7E-BB50-45EB-A9E2-276432DA34EE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99D58F9-42A9-4A2D-BB87-56923A363239}"/>
              </a:ext>
            </a:extLst>
          </p:cNvPr>
          <p:cNvSpPr/>
          <p:nvPr/>
        </p:nvSpPr>
        <p:spPr>
          <a:xfrm>
            <a:off x="12374038" y="-395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281355" y="183106"/>
            <a:ext cx="119106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XI. FEUILLE DE ROUTE STRATÉGIQUE &amp; PROSPECTIVE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36A3D68D-7B5E-4F3B-B5E3-D0CE60F26312}"/>
              </a:ext>
            </a:extLst>
          </p:cNvPr>
          <p:cNvSpPr txBox="1"/>
          <p:nvPr/>
        </p:nvSpPr>
        <p:spPr>
          <a:xfrm>
            <a:off x="12504317" y="1258777"/>
            <a:ext cx="360378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endParaRPr lang="fr-FR" sz="1200" b="1" dirty="0">
              <a:solidFill>
                <a:srgbClr val="EE73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Prouver votre pérennité en montrant des perspectives et une vision prospective sur l’avenir de votre organisation, votre solution et votre marché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Quelle est la vision long terme et prospective de votre activité ? selon les axes :</a:t>
            </a:r>
          </a:p>
          <a:p>
            <a:pPr marL="742950" lvl="1" indent="-285750">
              <a:buSzPct val="150000"/>
              <a:buFont typeface="Arial" panose="020B0604020202020204" pitchFamily="34" charset="0"/>
              <a:buChar char="•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Marché (tendances, évolutions réglementaires, mutations, etc.)</a:t>
            </a:r>
          </a:p>
          <a:p>
            <a:pPr marL="742950" lvl="1" indent="-285750">
              <a:buSzPct val="150000"/>
              <a:buFont typeface="Arial" panose="020B0604020202020204" pitchFamily="34" charset="0"/>
              <a:buChar char="•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Pilotage de l’organisation (recrutement, management, objectifs, etc.)</a:t>
            </a:r>
          </a:p>
          <a:p>
            <a:pPr marL="742950" lvl="1" indent="-285750">
              <a:buSzPct val="150000"/>
              <a:buFont typeface="Arial" panose="020B0604020202020204" pitchFamily="34" charset="0"/>
              <a:buChar char="•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Offre (industrialisation, gamme, diversification, etc.)</a:t>
            </a:r>
          </a:p>
          <a:p>
            <a:pPr marL="742950" lvl="1" indent="-285750">
              <a:buSzPct val="150000"/>
              <a:buFont typeface="Arial" panose="020B0604020202020204" pitchFamily="34" charset="0"/>
              <a:buChar char="•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Est-ce que la vision stratégique globale est cohérente avec les paramètres annoncés dans les slides précédentes ? (Business model, processus,…)</a:t>
            </a:r>
          </a:p>
          <a:p>
            <a:pPr marL="742950" lvl="1" indent="-285750">
              <a:buSzPct val="150000"/>
              <a:buFont typeface="Arial" panose="020B0604020202020204" pitchFamily="34" charset="0"/>
              <a:buChar char="•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Schéma temporel des étapes clés de votre secteur d’activité et de votre structure (marché, offre, organisation)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Road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 marché, techno, offre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F6043D65-6C8B-475A-BCFE-EBC4189F1825}"/>
              </a:ext>
            </a:extLst>
          </p:cNvPr>
          <p:cNvGrpSpPr/>
          <p:nvPr/>
        </p:nvGrpSpPr>
        <p:grpSpPr>
          <a:xfrm>
            <a:off x="71562" y="261638"/>
            <a:ext cx="1926491" cy="436729"/>
            <a:chOff x="71562" y="1366538"/>
            <a:chExt cx="1926491" cy="436729"/>
          </a:xfrm>
        </p:grpSpPr>
        <p:sp>
          <p:nvSpPr>
            <p:cNvPr id="52" name="Flèche : pentagone 51">
              <a:extLst>
                <a:ext uri="{FF2B5EF4-FFF2-40B4-BE49-F238E27FC236}">
                  <a16:creationId xmlns:a16="http://schemas.microsoft.com/office/drawing/2014/main" id="{DA4D1646-DEA6-419C-8564-286ADA88B134}"/>
                </a:ext>
              </a:extLst>
            </p:cNvPr>
            <p:cNvSpPr/>
            <p:nvPr/>
          </p:nvSpPr>
          <p:spPr>
            <a:xfrm>
              <a:off x="71562" y="1366538"/>
              <a:ext cx="1926491" cy="43672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71ADB72-B77D-4464-A362-DDF793C8F03F}"/>
                </a:ext>
              </a:extLst>
            </p:cNvPr>
            <p:cNvSpPr/>
            <p:nvPr/>
          </p:nvSpPr>
          <p:spPr>
            <a:xfrm>
              <a:off x="71562" y="1366538"/>
              <a:ext cx="596348" cy="436729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54" name="Groupe 53">
              <a:extLst>
                <a:ext uri="{FF2B5EF4-FFF2-40B4-BE49-F238E27FC236}">
                  <a16:creationId xmlns:a16="http://schemas.microsoft.com/office/drawing/2014/main" id="{6AA682E8-7E82-4538-9A2F-B6265D317E26}"/>
                </a:ext>
              </a:extLst>
            </p:cNvPr>
            <p:cNvGrpSpPr/>
            <p:nvPr/>
          </p:nvGrpSpPr>
          <p:grpSpPr>
            <a:xfrm>
              <a:off x="177045" y="1394180"/>
              <a:ext cx="1706454" cy="369332"/>
              <a:chOff x="177045" y="1394180"/>
              <a:chExt cx="1706454" cy="369332"/>
            </a:xfrm>
          </p:grpSpPr>
          <p:sp>
            <p:nvSpPr>
              <p:cNvPr id="55" name="ZoneTexte 54">
                <a:extLst>
                  <a:ext uri="{FF2B5EF4-FFF2-40B4-BE49-F238E27FC236}">
                    <a16:creationId xmlns:a16="http://schemas.microsoft.com/office/drawing/2014/main" id="{FED3CB49-664B-495E-A44C-05CB36D41675}"/>
                  </a:ext>
                </a:extLst>
              </p:cNvPr>
              <p:cNvSpPr txBox="1"/>
              <p:nvPr/>
            </p:nvSpPr>
            <p:spPr>
              <a:xfrm>
                <a:off x="667910" y="1394180"/>
                <a:ext cx="12155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b="1">
                    <a:solidFill>
                      <a:srgbClr val="EB7638"/>
                    </a:solidFill>
                  </a:rPr>
                  <a:t>Innovation</a:t>
                </a:r>
              </a:p>
            </p:txBody>
          </p:sp>
          <p:pic>
            <p:nvPicPr>
              <p:cNvPr id="56" name="Image 55">
                <a:extLst>
                  <a:ext uri="{FF2B5EF4-FFF2-40B4-BE49-F238E27FC236}">
                    <a16:creationId xmlns:a16="http://schemas.microsoft.com/office/drawing/2014/main" id="{F558A664-5216-4E1D-A315-4FE4355B3C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lum bright="70000" contrast="-70000"/>
              </a:blip>
              <a:stretch>
                <a:fillRect/>
              </a:stretch>
            </p:blipFill>
            <p:spPr>
              <a:xfrm>
                <a:off x="177045" y="1397976"/>
                <a:ext cx="365536" cy="365536"/>
              </a:xfrm>
              <a:prstGeom prst="rect">
                <a:avLst/>
              </a:prstGeom>
            </p:spPr>
          </p:pic>
        </p:grp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0A3B40ED-0A6D-E78F-34BD-202E0E41A9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9856DA7D-9C12-07E4-11C1-0F6551F667BE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485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>
            <a:extLst>
              <a:ext uri="{FF2B5EF4-FFF2-40B4-BE49-F238E27FC236}">
                <a16:creationId xmlns:a16="http://schemas.microsoft.com/office/drawing/2014/main" id="{71AE9B31-9E5C-4628-AB90-E110863A02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20" name="Flèche : droite 19">
            <a:extLst>
              <a:ext uri="{FF2B5EF4-FFF2-40B4-BE49-F238E27FC236}">
                <a16:creationId xmlns:a16="http://schemas.microsoft.com/office/drawing/2014/main" id="{6C2546A6-9A03-4362-9B05-3324343D0F57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A495B051-53B4-4D2D-8648-BB05721B6DF1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017A74-57B1-43C7-953E-A809A6080A24}"/>
              </a:ext>
            </a:extLst>
          </p:cNvPr>
          <p:cNvSpPr/>
          <p:nvPr/>
        </p:nvSpPr>
        <p:spPr>
          <a:xfrm>
            <a:off x="12374038" y="-395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158262" y="194634"/>
            <a:ext cx="118754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XII. PLAN FINANCIER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453D7C9-86AE-4B9A-A708-80BD1760A9B8}"/>
              </a:ext>
            </a:extLst>
          </p:cNvPr>
          <p:cNvSpPr txBox="1"/>
          <p:nvPr/>
        </p:nvSpPr>
        <p:spPr>
          <a:xfrm>
            <a:off x="12544988" y="1720445"/>
            <a:ext cx="35300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Montrer que les prévisions financières sont cohérentes avec les ambitions et perspectives décrites dans les précédents critères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Quels sont vos perspectives financières à 3 ans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Quels sont les témoins de la performance de votre modèle ? (Investissements, subventions, CA, REX, EBITDA, BFR,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En une phrase : A quoi pourrait servir la dotation du Prix Silver Valley ? (La dotation doit avant tout servir des dépenses de développement et non pas du financement de l’offre (financement d’ateliers collectifs, achat du produit pour </a:t>
            </a:r>
            <a:r>
              <a:rPr lang="fr-FR" sz="1200" i="1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un établissement, …)</a:t>
            </a:r>
            <a:endParaRPr lang="fr-FR" sz="1200" i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Business plan sur 3 ans pour les entreprises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 typeface="Courier New" panose="02070309020205020404" pitchFamily="49" charset="0"/>
              <a:buChar char="o"/>
              <a:tabLst/>
              <a:defRPr/>
            </a:pPr>
            <a:r>
              <a:rPr lang="fr-FR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kumimoji="0" lang="fr-FR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udget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sur 3 ans pour les associations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Indicateurs clés de la performance ou de </a:t>
            </a:r>
            <a:r>
              <a:rPr kumimoji="0" lang="fr-FR" sz="1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robustte</a:t>
            </a:r>
            <a:r>
              <a: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financière (fonds propres, levée de fonds, marge nette, REX, EBE, Variation du BFR, EBITDA Croissance, etc.)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50000"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Flèche : pentagone 21">
            <a:extLst>
              <a:ext uri="{FF2B5EF4-FFF2-40B4-BE49-F238E27FC236}">
                <a16:creationId xmlns:a16="http://schemas.microsoft.com/office/drawing/2014/main" id="{D5D5B368-B89B-4C34-99BA-FA824B3C67DA}"/>
              </a:ext>
            </a:extLst>
          </p:cNvPr>
          <p:cNvSpPr/>
          <p:nvPr/>
        </p:nvSpPr>
        <p:spPr>
          <a:xfrm>
            <a:off x="71562" y="274714"/>
            <a:ext cx="1926491" cy="436729"/>
          </a:xfrm>
          <a:prstGeom prst="homePlat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19301FA-A175-4CB5-801D-AE1D99738470}"/>
              </a:ext>
            </a:extLst>
          </p:cNvPr>
          <p:cNvSpPr/>
          <p:nvPr/>
        </p:nvSpPr>
        <p:spPr>
          <a:xfrm>
            <a:off x="71562" y="274714"/>
            <a:ext cx="596348" cy="436729"/>
          </a:xfrm>
          <a:prstGeom prst="rect">
            <a:avLst/>
          </a:prstGeom>
          <a:solidFill>
            <a:srgbClr val="EB7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FD874D0-3149-4AAB-B325-AF98E5184A0C}"/>
              </a:ext>
            </a:extLst>
          </p:cNvPr>
          <p:cNvSpPr txBox="1"/>
          <p:nvPr/>
        </p:nvSpPr>
        <p:spPr>
          <a:xfrm>
            <a:off x="667910" y="302356"/>
            <a:ext cx="126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EB7638"/>
                </a:solidFill>
              </a:rPr>
              <a:t>Robustesse</a:t>
            </a: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E045EF7F-2DA3-4526-BF91-239B515C6BDA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173249" y="306518"/>
            <a:ext cx="369332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172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3B0AA80B-5595-4E95-A411-5BEC635B43FE}"/>
              </a:ext>
            </a:extLst>
          </p:cNvPr>
          <p:cNvSpPr/>
          <p:nvPr/>
        </p:nvSpPr>
        <p:spPr>
          <a:xfrm>
            <a:off x="12374038" y="-395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146538" y="194634"/>
            <a:ext cx="11898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XIII. ÉCOSYSTÈME &amp;</a:t>
            </a:r>
            <a:r>
              <a:rPr lang="fr-FR" sz="3200" b="1">
                <a:solidFill>
                  <a:srgbClr val="FF0000"/>
                </a:solidFill>
                <a:latin typeface="+mj-lt"/>
              </a:rPr>
              <a:t> </a:t>
            </a:r>
            <a:r>
              <a:rPr lang="fr-FR" sz="3200" b="1">
                <a:solidFill>
                  <a:srgbClr val="27295C"/>
                </a:solidFill>
                <a:latin typeface="+mj-lt"/>
              </a:rPr>
              <a:t>SOUTIENS DU PROJET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530F3F1-33B2-423E-B441-DF94631D9038}"/>
              </a:ext>
            </a:extLst>
          </p:cNvPr>
          <p:cNvSpPr txBox="1"/>
          <p:nvPr/>
        </p:nvSpPr>
        <p:spPr>
          <a:xfrm>
            <a:off x="12459513" y="1258780"/>
            <a:ext cx="37010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Présenter les différents soutiens à votre projet et les acteurs de l’écosystème avec qui vous pourriez interagir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Quels sont les différents soutiens des projets ? (mentors, clusters,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gérontopôles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, partenaires, sponsors, incubateurs,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advisory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, comité scientifique,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En quoi ces soutiens servent votre développement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Quels est « l’état » du partenariat ? (en cours, discussion avancée,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Dans quel écosystème s’intègre votre activité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 À PRÉSENTER</a:t>
            </a:r>
          </a:p>
          <a:p>
            <a:pPr>
              <a:buSzPct val="150000"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Logo + nom + nature du soutien</a:t>
            </a:r>
          </a:p>
        </p:txBody>
      </p:sp>
      <p:sp>
        <p:nvSpPr>
          <p:cNvPr id="18" name="Flèche : pentagone 17">
            <a:extLst>
              <a:ext uri="{FF2B5EF4-FFF2-40B4-BE49-F238E27FC236}">
                <a16:creationId xmlns:a16="http://schemas.microsoft.com/office/drawing/2014/main" id="{2315B9B2-7A23-4DFF-9B88-FA2BF2D297DA}"/>
              </a:ext>
            </a:extLst>
          </p:cNvPr>
          <p:cNvSpPr/>
          <p:nvPr/>
        </p:nvSpPr>
        <p:spPr>
          <a:xfrm>
            <a:off x="71562" y="274714"/>
            <a:ext cx="1926491" cy="436729"/>
          </a:xfrm>
          <a:prstGeom prst="homePlat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D498D5A-AA1B-4A61-B94A-DEDB2F6B83A9}"/>
              </a:ext>
            </a:extLst>
          </p:cNvPr>
          <p:cNvSpPr/>
          <p:nvPr/>
        </p:nvSpPr>
        <p:spPr>
          <a:xfrm>
            <a:off x="71562" y="274714"/>
            <a:ext cx="596348" cy="436729"/>
          </a:xfrm>
          <a:prstGeom prst="rect">
            <a:avLst/>
          </a:prstGeom>
          <a:solidFill>
            <a:srgbClr val="EB7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03E40AB7-89F1-4BBD-AD0F-F936A4936987}"/>
              </a:ext>
            </a:extLst>
          </p:cNvPr>
          <p:cNvSpPr txBox="1"/>
          <p:nvPr/>
        </p:nvSpPr>
        <p:spPr>
          <a:xfrm>
            <a:off x="667910" y="302356"/>
            <a:ext cx="126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EB7638"/>
                </a:solidFill>
              </a:rPr>
              <a:t>Robustesse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AEA11FEC-A450-4D8E-BB3B-B5D8BFFF374C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73249" y="306518"/>
            <a:ext cx="369332" cy="369332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B05E07C7-FD25-44A7-A31E-D70E66AB5E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31" name="Flèche : droite 30">
            <a:extLst>
              <a:ext uri="{FF2B5EF4-FFF2-40B4-BE49-F238E27FC236}">
                <a16:creationId xmlns:a16="http://schemas.microsoft.com/office/drawing/2014/main" id="{33CE9F74-151A-412C-9DC0-0B979630DF37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99CCC51B-A0BA-4675-9E41-DFAB49AADCBF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974153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7818CC2-80FD-429E-BAF8-9F6BAC774EF7}"/>
              </a:ext>
            </a:extLst>
          </p:cNvPr>
          <p:cNvSpPr/>
          <p:nvPr/>
        </p:nvSpPr>
        <p:spPr>
          <a:xfrm>
            <a:off x="12374038" y="-395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9DF1A1B-458D-4B5F-AECC-E5034612E7F3}"/>
              </a:ext>
            </a:extLst>
          </p:cNvPr>
          <p:cNvSpPr txBox="1"/>
          <p:nvPr/>
        </p:nvSpPr>
        <p:spPr>
          <a:xfrm>
            <a:off x="1943123" y="194634"/>
            <a:ext cx="9081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XIV. CONTRIBUTION SOCIÉTALE &amp; ENVIRONNEMENTALE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3B0CFFD-4F30-4CC2-A4B0-E479F0256D59}"/>
              </a:ext>
            </a:extLst>
          </p:cNvPr>
          <p:cNvSpPr txBox="1"/>
          <p:nvPr/>
        </p:nvSpPr>
        <p:spPr>
          <a:xfrm>
            <a:off x="12544988" y="797115"/>
            <a:ext cx="353006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Prouver et expliciter que votre activité a eu des externalités positives sur l’environnement et la société (coûts évités pour le contribuable, pouvoir d’achat créé, heure de lien social permises, emplois créés, insertion, …)</a:t>
            </a:r>
          </a:p>
          <a:p>
            <a:pPr>
              <a:buSzPct val="150000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Vous êtes vous questionné sur l'impact environnemental et sociétal du projet lors de la conception de votre produit/service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Avez-vous mis en place des actions permettant d’augmenter vos contribution ? Ou comptez vous le faire dans le futur ? (ACV, Eco-conception, inclusion,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Avez-vous des indicateurs permettant d’objectiver le bénéfice de votre solution 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2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Analyse du Cycle de Vie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KPI d’une mesure d’impact</a:t>
            </a:r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A9C07934-F731-494B-B610-E548B82065ED}"/>
              </a:ext>
            </a:extLst>
          </p:cNvPr>
          <p:cNvGrpSpPr/>
          <p:nvPr/>
        </p:nvGrpSpPr>
        <p:grpSpPr>
          <a:xfrm>
            <a:off x="71562" y="274714"/>
            <a:ext cx="1926491" cy="436729"/>
            <a:chOff x="71562" y="274714"/>
            <a:chExt cx="1926491" cy="436729"/>
          </a:xfrm>
        </p:grpSpPr>
        <p:sp>
          <p:nvSpPr>
            <p:cNvPr id="22" name="Flèche : pentagone 21">
              <a:extLst>
                <a:ext uri="{FF2B5EF4-FFF2-40B4-BE49-F238E27FC236}">
                  <a16:creationId xmlns:a16="http://schemas.microsoft.com/office/drawing/2014/main" id="{CB07FFC8-FA20-433D-AD7C-A588D7EC4371}"/>
                </a:ext>
              </a:extLst>
            </p:cNvPr>
            <p:cNvSpPr/>
            <p:nvPr/>
          </p:nvSpPr>
          <p:spPr>
            <a:xfrm>
              <a:off x="71562" y="274714"/>
              <a:ext cx="1926491" cy="43672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356FD84-FDB5-4887-8F92-C4724C298105}"/>
                </a:ext>
              </a:extLst>
            </p:cNvPr>
            <p:cNvSpPr/>
            <p:nvPr/>
          </p:nvSpPr>
          <p:spPr>
            <a:xfrm>
              <a:off x="71562" y="274714"/>
              <a:ext cx="596348" cy="436729"/>
            </a:xfrm>
            <a:prstGeom prst="rect">
              <a:avLst/>
            </a:prstGeom>
            <a:solidFill>
              <a:srgbClr val="272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86EF51FC-C60A-450E-B56D-B0BCB12B9CEE}"/>
                </a:ext>
              </a:extLst>
            </p:cNvPr>
            <p:cNvSpPr txBox="1"/>
            <p:nvPr/>
          </p:nvSpPr>
          <p:spPr>
            <a:xfrm>
              <a:off x="667910" y="302356"/>
              <a:ext cx="7765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>
                  <a:solidFill>
                    <a:srgbClr val="EB7638"/>
                  </a:solidFill>
                </a:rPr>
                <a:t>Utilité</a:t>
              </a:r>
            </a:p>
          </p:txBody>
        </p:sp>
        <p:pic>
          <p:nvPicPr>
            <p:cNvPr id="4" name="Image 3">
              <a:extLst>
                <a:ext uri="{FF2B5EF4-FFF2-40B4-BE49-F238E27FC236}">
                  <a16:creationId xmlns:a16="http://schemas.microsoft.com/office/drawing/2014/main" id="{5CF7C622-FF74-4357-A84F-2C6B6C9B4B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195010" y="302355"/>
              <a:ext cx="378243" cy="378243"/>
            </a:xfrm>
            <a:prstGeom prst="rect">
              <a:avLst/>
            </a:prstGeom>
          </p:spPr>
        </p:pic>
      </p:grpSp>
      <p:pic>
        <p:nvPicPr>
          <p:cNvPr id="30" name="Image 29">
            <a:extLst>
              <a:ext uri="{FF2B5EF4-FFF2-40B4-BE49-F238E27FC236}">
                <a16:creationId xmlns:a16="http://schemas.microsoft.com/office/drawing/2014/main" id="{943C54C7-606D-4F3A-A2F9-04F5F18DAD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36" name="Flèche : droite 35">
            <a:extLst>
              <a:ext uri="{FF2B5EF4-FFF2-40B4-BE49-F238E27FC236}">
                <a16:creationId xmlns:a16="http://schemas.microsoft.com/office/drawing/2014/main" id="{C831EC20-0EB4-4D94-833C-340E823F0419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9A29F08-2FD7-43F6-98A8-92072E10D84D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3541998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3864EA4-E84E-4FF5-AEA3-F917C6429C46}"/>
              </a:ext>
            </a:extLst>
          </p:cNvPr>
          <p:cNvSpPr/>
          <p:nvPr/>
        </p:nvSpPr>
        <p:spPr>
          <a:xfrm>
            <a:off x="12374038" y="-395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9DF1A1B-458D-4B5F-AECC-E5034612E7F3}"/>
              </a:ext>
            </a:extLst>
          </p:cNvPr>
          <p:cNvSpPr txBox="1"/>
          <p:nvPr/>
        </p:nvSpPr>
        <p:spPr>
          <a:xfrm>
            <a:off x="146538" y="194634"/>
            <a:ext cx="11898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XV. ANALYSE DES RISQUES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25C02B8-B054-47A1-A72B-20DD894802CF}"/>
              </a:ext>
            </a:extLst>
          </p:cNvPr>
          <p:cNvSpPr txBox="1"/>
          <p:nvPr/>
        </p:nvSpPr>
        <p:spPr>
          <a:xfrm>
            <a:off x="12544988" y="1628112"/>
            <a:ext cx="353006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Démontrer votre capacité à poser une vision critique et objective de votre projet 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Quels sont les différents risques inhérents à votre projet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Quelles pourraient être les contraintes à la réalisation de votre projet ? (juridiques, économiques,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 À PRÉSENTER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Exemple : Matrice SWOT (forces, faiblesse, opportunités, menaces)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lèche : pentagone 17">
            <a:extLst>
              <a:ext uri="{FF2B5EF4-FFF2-40B4-BE49-F238E27FC236}">
                <a16:creationId xmlns:a16="http://schemas.microsoft.com/office/drawing/2014/main" id="{928DEA34-C243-452D-8CDC-907875A678A0}"/>
              </a:ext>
            </a:extLst>
          </p:cNvPr>
          <p:cNvSpPr/>
          <p:nvPr/>
        </p:nvSpPr>
        <p:spPr>
          <a:xfrm>
            <a:off x="71562" y="274714"/>
            <a:ext cx="1926491" cy="436729"/>
          </a:xfrm>
          <a:prstGeom prst="homePlat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7F9EEEE-E20A-4B58-A328-157FC3139E7A}"/>
              </a:ext>
            </a:extLst>
          </p:cNvPr>
          <p:cNvSpPr/>
          <p:nvPr/>
        </p:nvSpPr>
        <p:spPr>
          <a:xfrm>
            <a:off x="71562" y="274714"/>
            <a:ext cx="596348" cy="436729"/>
          </a:xfrm>
          <a:prstGeom prst="rect">
            <a:avLst/>
          </a:prstGeom>
          <a:solidFill>
            <a:srgbClr val="EB7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8F29DFC-5473-4933-AC2B-B6EF05337AF7}"/>
              </a:ext>
            </a:extLst>
          </p:cNvPr>
          <p:cNvSpPr txBox="1"/>
          <p:nvPr/>
        </p:nvSpPr>
        <p:spPr>
          <a:xfrm>
            <a:off x="667910" y="302356"/>
            <a:ext cx="126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EB7638"/>
                </a:solidFill>
              </a:rPr>
              <a:t>Robustesse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EC50BC4-DEB1-42AC-8C90-1EBB06C4DB0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73249" y="306518"/>
            <a:ext cx="369332" cy="36933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DFCAFDA-F762-7854-2B2B-0CF83B5278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F982BAA9-414F-C822-7FF9-64A7FB969E88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49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hlinkClick r:id="rId2"/>
            <a:extLst>
              <a:ext uri="{FF2B5EF4-FFF2-40B4-BE49-F238E27FC236}">
                <a16:creationId xmlns:a16="http://schemas.microsoft.com/office/drawing/2014/main" id="{0D0C1A00-A13A-4854-835A-FC1E9C98B484}"/>
              </a:ext>
            </a:extLst>
          </p:cNvPr>
          <p:cNvSpPr txBox="1"/>
          <p:nvPr/>
        </p:nvSpPr>
        <p:spPr>
          <a:xfrm>
            <a:off x="2006578" y="4436884"/>
            <a:ext cx="8178842" cy="584775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3200" b="1" dirty="0"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DEPOSER SON DOSSIER DE CANDIDATURE</a:t>
            </a:r>
            <a:endParaRPr lang="fr-FR" sz="3200" b="1" dirty="0">
              <a:latin typeface="Century Gothic" panose="020B0502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EC48571-C70D-48BD-83E4-409945D1F8C4}"/>
              </a:ext>
            </a:extLst>
          </p:cNvPr>
          <p:cNvSpPr txBox="1"/>
          <p:nvPr/>
        </p:nvSpPr>
        <p:spPr>
          <a:xfrm>
            <a:off x="5113518" y="6488668"/>
            <a:ext cx="2156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latin typeface="Century Gothic" panose="020B0502020202020204" pitchFamily="34" charset="0"/>
              </a:rPr>
              <a:t>prix@silvervalley.fr</a:t>
            </a:r>
          </a:p>
        </p:txBody>
      </p:sp>
      <p:pic>
        <p:nvPicPr>
          <p:cNvPr id="1028" name="Picture 4" descr="Doigt qui clique PNG transparents - StickPNG">
            <a:extLst>
              <a:ext uri="{FF2B5EF4-FFF2-40B4-BE49-F238E27FC236}">
                <a16:creationId xmlns:a16="http://schemas.microsoft.com/office/drawing/2014/main" id="{5DE3E3E6-749F-435F-8E6C-8E4D5E1AE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27925">
            <a:off x="9417772" y="4820342"/>
            <a:ext cx="831835" cy="831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B78C4A0-4983-7E97-2838-AF20A75E2F2B}"/>
              </a:ext>
            </a:extLst>
          </p:cNvPr>
          <p:cNvSpPr/>
          <p:nvPr/>
        </p:nvSpPr>
        <p:spPr>
          <a:xfrm>
            <a:off x="4052734" y="1719050"/>
            <a:ext cx="3870960" cy="22250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Image 6" descr="Une image contenant texte, capture d’écran, Police, Graphique&#10;&#10;Description générée automatiquement">
            <a:extLst>
              <a:ext uri="{FF2B5EF4-FFF2-40B4-BE49-F238E27FC236}">
                <a16:creationId xmlns:a16="http://schemas.microsoft.com/office/drawing/2014/main" id="{7E120CF2-B51F-05ED-9E77-20B3236536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7427" y="1711072"/>
            <a:ext cx="3866267" cy="229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086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2BEEA9D-78F9-454D-ADD8-86077C8AA780}"/>
              </a:ext>
            </a:extLst>
          </p:cNvPr>
          <p:cNvSpPr txBox="1"/>
          <p:nvPr/>
        </p:nvSpPr>
        <p:spPr>
          <a:xfrm>
            <a:off x="140678" y="194634"/>
            <a:ext cx="12051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ANNEXES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26F6305-7246-4C4D-A718-AEA2CD507488}"/>
              </a:ext>
            </a:extLst>
          </p:cNvPr>
          <p:cNvSpPr/>
          <p:nvPr/>
        </p:nvSpPr>
        <p:spPr>
          <a:xfrm>
            <a:off x="4981166" y="2979990"/>
            <a:ext cx="2550344" cy="628449"/>
          </a:xfrm>
          <a:prstGeom prst="rect">
            <a:avLst/>
          </a:prstGeom>
          <a:solidFill>
            <a:schemeClr val="bg1"/>
          </a:solidFill>
          <a:ln w="19050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i="1">
                <a:solidFill>
                  <a:schemeClr val="bg1">
                    <a:lumMod val="50000"/>
                  </a:schemeClr>
                </a:solidFill>
              </a:rPr>
              <a:t>Ajoutez ici vos annexes</a:t>
            </a:r>
          </a:p>
        </p:txBody>
      </p:sp>
    </p:spTree>
    <p:extLst>
      <p:ext uri="{BB962C8B-B14F-4D97-AF65-F5344CB8AC3E}">
        <p14:creationId xmlns:p14="http://schemas.microsoft.com/office/powerpoint/2010/main" val="1505722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142F0EC-2702-4640-9C85-645BD4415FA9}"/>
              </a:ext>
            </a:extLst>
          </p:cNvPr>
          <p:cNvSpPr/>
          <p:nvPr/>
        </p:nvSpPr>
        <p:spPr>
          <a:xfrm>
            <a:off x="12374038" y="-395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4E8FD4-8AEF-4059-A53B-CD532E03C224}"/>
              </a:ext>
            </a:extLst>
          </p:cNvPr>
          <p:cNvSpPr/>
          <p:nvPr/>
        </p:nvSpPr>
        <p:spPr>
          <a:xfrm>
            <a:off x="643098" y="1182004"/>
            <a:ext cx="3145132" cy="2200589"/>
          </a:xfrm>
          <a:prstGeom prst="rect">
            <a:avLst/>
          </a:prstGeom>
          <a:ln w="19050">
            <a:solidFill>
              <a:srgbClr val="EB7638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i="1">
                <a:solidFill>
                  <a:schemeClr val="bg1">
                    <a:lumMod val="50000"/>
                  </a:schemeClr>
                </a:solidFill>
              </a:rPr>
              <a:t>LOGO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DCB153-50DB-4CC5-A9D4-CD95C5E2ADE0}"/>
              </a:ext>
            </a:extLst>
          </p:cNvPr>
          <p:cNvSpPr/>
          <p:nvPr/>
        </p:nvSpPr>
        <p:spPr>
          <a:xfrm>
            <a:off x="4039437" y="1186191"/>
            <a:ext cx="6729047" cy="826477"/>
          </a:xfrm>
          <a:prstGeom prst="rect">
            <a:avLst/>
          </a:prstGeom>
          <a:ln w="19050">
            <a:solidFill>
              <a:srgbClr val="EB7638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i="1">
                <a:solidFill>
                  <a:schemeClr val="bg1">
                    <a:lumMod val="50000"/>
                  </a:schemeClr>
                </a:solidFill>
              </a:rPr>
              <a:t>NOM de la structure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B536A2-C931-4A3E-A5FB-2E474928FC41}"/>
              </a:ext>
            </a:extLst>
          </p:cNvPr>
          <p:cNvSpPr/>
          <p:nvPr/>
        </p:nvSpPr>
        <p:spPr>
          <a:xfrm>
            <a:off x="4039436" y="2136597"/>
            <a:ext cx="6729047" cy="2362486"/>
          </a:xfrm>
          <a:prstGeom prst="rect">
            <a:avLst/>
          </a:prstGeom>
          <a:ln w="19050">
            <a:solidFill>
              <a:srgbClr val="EB7638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i="1">
                <a:solidFill>
                  <a:schemeClr val="bg1">
                    <a:lumMod val="50000"/>
                  </a:schemeClr>
                </a:solidFill>
              </a:rPr>
              <a:t>NOM de la solution développée</a:t>
            </a:r>
          </a:p>
          <a:p>
            <a:pPr algn="ctr"/>
            <a:r>
              <a:rPr lang="fr-FR" i="1">
                <a:solidFill>
                  <a:schemeClr val="bg1">
                    <a:lumMod val="50000"/>
                  </a:schemeClr>
                </a:solidFill>
              </a:rPr>
              <a:t>Description en une phrase</a:t>
            </a:r>
          </a:p>
          <a:p>
            <a:pPr algn="ctr"/>
            <a:r>
              <a:rPr lang="fr-FR" i="1">
                <a:solidFill>
                  <a:schemeClr val="bg1">
                    <a:lumMod val="50000"/>
                  </a:schemeClr>
                </a:solidFill>
              </a:rPr>
              <a:t>Site internet/LinkedIn/Twitter/Facebook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561F14-F102-420D-A679-C7AF603DA320}"/>
              </a:ext>
            </a:extLst>
          </p:cNvPr>
          <p:cNvSpPr/>
          <p:nvPr/>
        </p:nvSpPr>
        <p:spPr>
          <a:xfrm>
            <a:off x="643097" y="4674808"/>
            <a:ext cx="3145132" cy="838198"/>
          </a:xfrm>
          <a:prstGeom prst="rect">
            <a:avLst/>
          </a:prstGeom>
          <a:ln w="19050">
            <a:solidFill>
              <a:srgbClr val="EB7638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i="1">
                <a:solidFill>
                  <a:schemeClr val="bg1">
                    <a:lumMod val="50000"/>
                  </a:schemeClr>
                </a:solidFill>
              </a:rPr>
              <a:t>MATURITÉ </a:t>
            </a:r>
          </a:p>
          <a:p>
            <a:pPr algn="ctr"/>
            <a:r>
              <a:rPr lang="fr-FR" i="1">
                <a:solidFill>
                  <a:schemeClr val="bg1">
                    <a:lumMod val="50000"/>
                  </a:schemeClr>
                </a:solidFill>
              </a:rPr>
              <a:t>(amorçage ou déploiement)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AC1D08-11B3-4934-89A8-EEBB54F1AA52}"/>
              </a:ext>
            </a:extLst>
          </p:cNvPr>
          <p:cNvSpPr/>
          <p:nvPr/>
        </p:nvSpPr>
        <p:spPr>
          <a:xfrm>
            <a:off x="643097" y="3543080"/>
            <a:ext cx="3145132" cy="956003"/>
          </a:xfrm>
          <a:prstGeom prst="rect">
            <a:avLst/>
          </a:prstGeom>
          <a:solidFill>
            <a:schemeClr val="bg1"/>
          </a:solidFill>
          <a:ln w="19050">
            <a:solidFill>
              <a:srgbClr val="EB7638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i="1">
                <a:solidFill>
                  <a:schemeClr val="bg1">
                    <a:lumMod val="50000"/>
                  </a:schemeClr>
                </a:solidFill>
              </a:rPr>
              <a:t>THEMATIQUE </a:t>
            </a:r>
          </a:p>
          <a:p>
            <a:pPr algn="ctr"/>
            <a:r>
              <a:rPr lang="fr-FR" i="1">
                <a:solidFill>
                  <a:schemeClr val="bg1">
                    <a:lumMod val="50000"/>
                  </a:schemeClr>
                </a:solidFill>
              </a:rPr>
              <a:t>(médico-social &amp; sanitaire vieillissement actif)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0BEEAD-5CE5-4D9B-AE3C-E481314B4B6D}"/>
              </a:ext>
            </a:extLst>
          </p:cNvPr>
          <p:cNvSpPr/>
          <p:nvPr/>
        </p:nvSpPr>
        <p:spPr>
          <a:xfrm>
            <a:off x="4039435" y="4674808"/>
            <a:ext cx="6729047" cy="782934"/>
          </a:xfrm>
          <a:prstGeom prst="rect">
            <a:avLst/>
          </a:prstGeom>
          <a:ln w="19050">
            <a:solidFill>
              <a:srgbClr val="EB7638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i="1">
                <a:solidFill>
                  <a:schemeClr val="bg1">
                    <a:lumMod val="50000"/>
                  </a:schemeClr>
                </a:solidFill>
              </a:rPr>
              <a:t>Type de projet : Bien / Service / Bien &amp; service / SAAS / …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4D33F2-896F-413A-B72D-8305F2DBC01E}"/>
              </a:ext>
            </a:extLst>
          </p:cNvPr>
          <p:cNvSpPr/>
          <p:nvPr/>
        </p:nvSpPr>
        <p:spPr>
          <a:xfrm>
            <a:off x="643097" y="5633467"/>
            <a:ext cx="10125385" cy="352531"/>
          </a:xfrm>
          <a:prstGeom prst="rect">
            <a:avLst/>
          </a:prstGeom>
          <a:ln w="19050">
            <a:solidFill>
              <a:srgbClr val="EB7638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i="1">
                <a:solidFill>
                  <a:schemeClr val="bg1">
                    <a:lumMod val="50000"/>
                  </a:schemeClr>
                </a:solidFill>
              </a:rPr>
              <a:t>(Optionnel : lien vers la vidéo de présentation de la solution)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5B67846-9E0A-4C3C-A791-7D962F8A71CA}"/>
              </a:ext>
            </a:extLst>
          </p:cNvPr>
          <p:cNvSpPr txBox="1"/>
          <p:nvPr/>
        </p:nvSpPr>
        <p:spPr>
          <a:xfrm>
            <a:off x="12490981" y="1813431"/>
            <a:ext cx="3638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>
                <a:latin typeface="Arial" panose="020B0604020202020204" pitchFamily="34" charset="0"/>
                <a:cs typeface="Arial" panose="020B0604020202020204" pitchFamily="34" charset="0"/>
              </a:rPr>
              <a:t>Remplir les espaces avec vos informations 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B339C789-4C21-490E-BA00-8FF22ED71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16" name="Flèche : droite 15">
            <a:extLst>
              <a:ext uri="{FF2B5EF4-FFF2-40B4-BE49-F238E27FC236}">
                <a16:creationId xmlns:a16="http://schemas.microsoft.com/office/drawing/2014/main" id="{EC63920A-2097-4C1F-BA85-B3DFA8A28CD8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B850BCE-92DF-4F98-94E2-AEAB180917AC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EB39991-3A27-44A3-B2E7-7B0D7F6A39CD}"/>
              </a:ext>
            </a:extLst>
          </p:cNvPr>
          <p:cNvSpPr txBox="1"/>
          <p:nvPr/>
        </p:nvSpPr>
        <p:spPr>
          <a:xfrm>
            <a:off x="140678" y="194634"/>
            <a:ext cx="12051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CARTE D’IDENTITÉ</a:t>
            </a:r>
          </a:p>
        </p:txBody>
      </p:sp>
    </p:spTree>
    <p:extLst>
      <p:ext uri="{BB962C8B-B14F-4D97-AF65-F5344CB8AC3E}">
        <p14:creationId xmlns:p14="http://schemas.microsoft.com/office/powerpoint/2010/main" val="4236416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AC3E690-88E6-4C1E-B469-5DB9B5A6A34A}"/>
              </a:ext>
            </a:extLst>
          </p:cNvPr>
          <p:cNvSpPr txBox="1"/>
          <p:nvPr/>
        </p:nvSpPr>
        <p:spPr>
          <a:xfrm>
            <a:off x="298406" y="274656"/>
            <a:ext cx="93458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>
                <a:solidFill>
                  <a:srgbClr val="27295C"/>
                </a:solidFill>
                <a:latin typeface="+mj-lt"/>
              </a:rPr>
              <a:t>Comment remplir le dossier ? 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642ABC43-BEAE-4A79-8F9D-A864ED1EC514}"/>
              </a:ext>
            </a:extLst>
          </p:cNvPr>
          <p:cNvCxnSpPr/>
          <p:nvPr/>
        </p:nvCxnSpPr>
        <p:spPr>
          <a:xfrm>
            <a:off x="6017127" y="1124277"/>
            <a:ext cx="0" cy="2689934"/>
          </a:xfrm>
          <a:prstGeom prst="line">
            <a:avLst/>
          </a:prstGeom>
          <a:ln>
            <a:solidFill>
              <a:srgbClr val="EB61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2D32F3C-BAC1-4895-B92E-7A7A1F675E5C}"/>
              </a:ext>
            </a:extLst>
          </p:cNvPr>
          <p:cNvSpPr/>
          <p:nvPr/>
        </p:nvSpPr>
        <p:spPr>
          <a:xfrm>
            <a:off x="1552776" y="1080853"/>
            <a:ext cx="3851563" cy="24395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>
                <a:solidFill>
                  <a:schemeClr val="tx1"/>
                </a:solidFill>
              </a:rPr>
              <a:t>Schématiser ses réponses à travers la présentation de processus, mises en forme, graphiques, etc.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Faciliter le travail des évaluateurs en mettant en forme les informations de façon claire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 Mettre en évidence les éléments clés de compréhension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Cleaner le dossier en retirant les sections si besoin, icones et explications données par Silver Valley (Cf ci-dessous)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75DEE2-5A95-4A71-A13A-E8E3A046E722}"/>
              </a:ext>
            </a:extLst>
          </p:cNvPr>
          <p:cNvSpPr/>
          <p:nvPr/>
        </p:nvSpPr>
        <p:spPr>
          <a:xfrm>
            <a:off x="7388476" y="1116606"/>
            <a:ext cx="3851563" cy="246900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Rédiger de longs paragraphes à la place d’une modélisation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Dépasser 25 slides de présentation (hors annexes)</a:t>
            </a:r>
          </a:p>
          <a:p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Déposer son dossier au format </a:t>
            </a:r>
            <a:r>
              <a:rPr lang="fr-FR" sz="1200" dirty="0" err="1">
                <a:solidFill>
                  <a:schemeClr val="tx1"/>
                </a:solidFill>
              </a:rPr>
              <a:t>powerpoint</a:t>
            </a:r>
            <a:r>
              <a:rPr lang="fr-FR" sz="1200" dirty="0">
                <a:solidFill>
                  <a:schemeClr val="tx1"/>
                </a:solidFill>
              </a:rPr>
              <a:t> (PDF obligatoire)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74EC720-7205-4905-A7CE-475C37177EC6}"/>
              </a:ext>
            </a:extLst>
          </p:cNvPr>
          <p:cNvSpPr txBox="1"/>
          <p:nvPr/>
        </p:nvSpPr>
        <p:spPr>
          <a:xfrm rot="19498239">
            <a:off x="-126376" y="1160587"/>
            <a:ext cx="25656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À FAIRE 👍</a:t>
            </a:r>
            <a:endParaRPr lang="fr-FR" b="1" dirty="0">
              <a:latin typeface="Century Gothic" panose="020B0502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65D2E53-6324-4350-AC73-C3114A327551}"/>
              </a:ext>
            </a:extLst>
          </p:cNvPr>
          <p:cNvSpPr txBox="1"/>
          <p:nvPr/>
        </p:nvSpPr>
        <p:spPr>
          <a:xfrm rot="19197791">
            <a:off x="6133673" y="1081539"/>
            <a:ext cx="25656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latin typeface="Century Gothic" panose="020B0502020202020204" pitchFamily="34" charset="0"/>
              </a:rPr>
              <a:t>À NE PAS FAIRE 👎 </a:t>
            </a:r>
          </a:p>
        </p:txBody>
      </p:sp>
      <p:cxnSp>
        <p:nvCxnSpPr>
          <p:cNvPr id="17" name="Connecteur : en arc 16">
            <a:extLst>
              <a:ext uri="{FF2B5EF4-FFF2-40B4-BE49-F238E27FC236}">
                <a16:creationId xmlns:a16="http://schemas.microsoft.com/office/drawing/2014/main" id="{03997BCE-3B7E-487B-9BD7-C11CEDF5FB3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932064" y="2113463"/>
            <a:ext cx="12700" cy="4413682"/>
          </a:xfrm>
          <a:prstGeom prst="curvedConnector3">
            <a:avLst>
              <a:gd name="adj1" fmla="val 1193449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3FC6E2A5-7963-4986-988C-0565CF8EB019}"/>
              </a:ext>
            </a:extLst>
          </p:cNvPr>
          <p:cNvSpPr txBox="1"/>
          <p:nvPr/>
        </p:nvSpPr>
        <p:spPr>
          <a:xfrm>
            <a:off x="1621174" y="4152719"/>
            <a:ext cx="211452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rgbClr val="272A5D"/>
                </a:solidFill>
              </a:rPr>
              <a:t>Slide vierge du template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878CD9B-20C8-4CA5-B35D-02F30A91D775}"/>
              </a:ext>
            </a:extLst>
          </p:cNvPr>
          <p:cNvSpPr txBox="1"/>
          <p:nvPr/>
        </p:nvSpPr>
        <p:spPr>
          <a:xfrm>
            <a:off x="8145255" y="4228510"/>
            <a:ext cx="129613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rgbClr val="272A5D"/>
                </a:solidFill>
              </a:rPr>
              <a:t>Slide remplie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C269003-0650-495C-A62D-CD04A0EFE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380" y="4029511"/>
            <a:ext cx="4610735" cy="259353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9782845-8818-412A-B562-CFB098ABB8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0263" y="4041648"/>
            <a:ext cx="4610735" cy="259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093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E8D84B2-CAD1-4AB6-A5D7-A340A421BF0A}"/>
              </a:ext>
            </a:extLst>
          </p:cNvPr>
          <p:cNvSpPr/>
          <p:nvPr/>
        </p:nvSpPr>
        <p:spPr>
          <a:xfrm>
            <a:off x="12374038" y="-395"/>
            <a:ext cx="3871964" cy="6858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45D43BA-4761-4FF0-A564-07A192E35F2E}"/>
              </a:ext>
            </a:extLst>
          </p:cNvPr>
          <p:cNvSpPr txBox="1"/>
          <p:nvPr/>
        </p:nvSpPr>
        <p:spPr>
          <a:xfrm>
            <a:off x="12544988" y="1628309"/>
            <a:ext cx="35300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Présenter de façon globale votre solution et votre proposition de valeurs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description de la solution, de son fonctionnement et de la proposition de valeur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endParaRPr lang="fr-FR" sz="1200" b="1" dirty="0">
              <a:solidFill>
                <a:srgbClr val="EE73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En quoi votre solution répond aux besoins ou/et attentes identifiés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Quelle est la valeur apportée par la solution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En quoi la solution résout-elle l’insatisfaction?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Dans quelles situations fait-on appel à la solution ? 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D’ÉLÉMENTS À PRÉSENTER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Vidéo de présentation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Captures/images/modélisation/UX de la solution/univers graphique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Description des principales fonctionnalités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4A024C70-0F44-422A-86A1-EA6CCC219FFE}"/>
              </a:ext>
            </a:extLst>
          </p:cNvPr>
          <p:cNvGrpSpPr/>
          <p:nvPr/>
        </p:nvGrpSpPr>
        <p:grpSpPr>
          <a:xfrm>
            <a:off x="71562" y="274714"/>
            <a:ext cx="1926491" cy="436729"/>
            <a:chOff x="71562" y="274714"/>
            <a:chExt cx="1926491" cy="436729"/>
          </a:xfrm>
        </p:grpSpPr>
        <p:sp>
          <p:nvSpPr>
            <p:cNvPr id="18" name="Flèche : pentagone 17">
              <a:extLst>
                <a:ext uri="{FF2B5EF4-FFF2-40B4-BE49-F238E27FC236}">
                  <a16:creationId xmlns:a16="http://schemas.microsoft.com/office/drawing/2014/main" id="{E45C7080-67DD-47A5-8D47-4A67DD1A7C24}"/>
                </a:ext>
              </a:extLst>
            </p:cNvPr>
            <p:cNvSpPr/>
            <p:nvPr/>
          </p:nvSpPr>
          <p:spPr>
            <a:xfrm>
              <a:off x="71562" y="274714"/>
              <a:ext cx="1926491" cy="43672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7527A41-687B-4E7E-8F5E-5D1B80ABAA07}"/>
                </a:ext>
              </a:extLst>
            </p:cNvPr>
            <p:cNvSpPr/>
            <p:nvPr/>
          </p:nvSpPr>
          <p:spPr>
            <a:xfrm>
              <a:off x="71562" y="274714"/>
              <a:ext cx="596348" cy="436729"/>
            </a:xfrm>
            <a:prstGeom prst="rect">
              <a:avLst/>
            </a:prstGeom>
            <a:solidFill>
              <a:srgbClr val="272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08C4707D-2BB7-418C-8137-7D0A475DB733}"/>
                </a:ext>
              </a:extLst>
            </p:cNvPr>
            <p:cNvSpPr txBox="1"/>
            <p:nvPr/>
          </p:nvSpPr>
          <p:spPr>
            <a:xfrm>
              <a:off x="667910" y="302356"/>
              <a:ext cx="7765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>
                  <a:solidFill>
                    <a:srgbClr val="EB7638"/>
                  </a:solidFill>
                </a:rPr>
                <a:t>Utilité</a:t>
              </a:r>
            </a:p>
          </p:txBody>
        </p:sp>
        <p:pic>
          <p:nvPicPr>
            <p:cNvPr id="21" name="Image 20">
              <a:extLst>
                <a:ext uri="{FF2B5EF4-FFF2-40B4-BE49-F238E27FC236}">
                  <a16:creationId xmlns:a16="http://schemas.microsoft.com/office/drawing/2014/main" id="{DF2E4650-BEF8-48E8-ABE3-15CD3FE9E9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195010" y="302355"/>
              <a:ext cx="378243" cy="378243"/>
            </a:xfrm>
            <a:prstGeom prst="rect">
              <a:avLst/>
            </a:prstGeom>
          </p:spPr>
        </p:pic>
      </p:grpSp>
      <p:pic>
        <p:nvPicPr>
          <p:cNvPr id="16" name="Image 15">
            <a:extLst>
              <a:ext uri="{FF2B5EF4-FFF2-40B4-BE49-F238E27FC236}">
                <a16:creationId xmlns:a16="http://schemas.microsoft.com/office/drawing/2014/main" id="{BEF5D16D-F76B-459B-9DBF-F65E000E4F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22" name="Flèche : droite 21">
            <a:extLst>
              <a:ext uri="{FF2B5EF4-FFF2-40B4-BE49-F238E27FC236}">
                <a16:creationId xmlns:a16="http://schemas.microsoft.com/office/drawing/2014/main" id="{550671CC-DF10-4CEC-A436-F98A6D51152B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498A379-57AE-4D61-B910-8535D279A120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7CC83037-A347-4E8C-BE70-454F8D5B53B3}"/>
              </a:ext>
            </a:extLst>
          </p:cNvPr>
          <p:cNvSpPr txBox="1"/>
          <p:nvPr/>
        </p:nvSpPr>
        <p:spPr>
          <a:xfrm>
            <a:off x="140678" y="194634"/>
            <a:ext cx="12051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I. PRÉSENTATION GLOBALE DE LA SOLUTION</a:t>
            </a:r>
          </a:p>
        </p:txBody>
      </p:sp>
    </p:spTree>
    <p:extLst>
      <p:ext uri="{BB962C8B-B14F-4D97-AF65-F5344CB8AC3E}">
        <p14:creationId xmlns:p14="http://schemas.microsoft.com/office/powerpoint/2010/main" val="1809967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BC60D7E7-DD8E-47AC-88D7-935B4CCFD1AC}"/>
              </a:ext>
            </a:extLst>
          </p:cNvPr>
          <p:cNvSpPr/>
          <p:nvPr/>
        </p:nvSpPr>
        <p:spPr>
          <a:xfrm>
            <a:off x="12374038" y="0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95C956C-9FAA-403D-8CE4-46E71F7CE0A7}"/>
              </a:ext>
            </a:extLst>
          </p:cNvPr>
          <p:cNvSpPr txBox="1"/>
          <p:nvPr/>
        </p:nvSpPr>
        <p:spPr>
          <a:xfrm>
            <a:off x="12544987" y="-5456"/>
            <a:ext cx="3530066" cy="6717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SzPct val="150000"/>
            </a:pPr>
            <a:r>
              <a:rPr lang="fr-FR" sz="105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</a:t>
            </a:r>
          </a:p>
          <a:p>
            <a:pPr algn="ctr">
              <a:buSzPct val="150000"/>
            </a:pPr>
            <a:endParaRPr lang="fr-FR" sz="1050" b="1" dirty="0">
              <a:solidFill>
                <a:srgbClr val="EE73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Illustration globale de la problématique (chiffres clés sourcés, contexte sociétal,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Expliquer précisément la problématique ou l’insatisfaction que vous souhaitez résoudre en définissant la situation de vie adressée et l’origine du besoin/attente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A NE PAS FAIRE : mettre des généralités (11 millions d’aidants, 2 millions de seniors dépendants, 4 millions de seniors isolés, …)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0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05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Quel est le cœur de la problématique adressée par votre projet ? (contexte/situation de vie, périmètre d’activité,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Quels sont les </a:t>
            </a:r>
            <a:r>
              <a:rPr lang="fr-FR" sz="1050" i="1" u="sng" dirty="0">
                <a:latin typeface="Arial" panose="020B0604020202020204" pitchFamily="34" charset="0"/>
                <a:cs typeface="Arial" panose="020B0604020202020204" pitchFamily="34" charset="0"/>
              </a:rPr>
              <a:t>pain points </a:t>
            </a: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que vous souhaitez résoudre avec votre solution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Quelle est l’ampleur de la problématique ? (fréquence, impacts, etc.)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Comment font les seniors ou leurs aidants actuellement ? En quoi la situation actuelle est insatisfaisante ? </a:t>
            </a:r>
            <a:endParaRPr lang="fr-FR" sz="1050" dirty="0">
              <a:cs typeface="Calibri"/>
            </a:endParaRP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0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05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05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Storytelling – use case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Présentation des cas d’usage détaillant la problématique  :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Description imagée ou schématique des cas d’usage (usage actuel, situations de vies, activités)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Explication des pain points (insatisfactions, douleurs, attentes, besoins) associés aux cas d’usage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050" i="1" dirty="0">
                <a:latin typeface="Arial" panose="020B0604020202020204" pitchFamily="34" charset="0"/>
                <a:cs typeface="Arial" panose="020B0604020202020204" pitchFamily="34" charset="0"/>
              </a:rPr>
              <a:t>Chiffres clés </a:t>
            </a:r>
            <a:r>
              <a:rPr lang="fr-FR" sz="1050" i="1" u="sng" dirty="0">
                <a:latin typeface="Arial" panose="020B0604020202020204" pitchFamily="34" charset="0"/>
                <a:cs typeface="Arial" panose="020B0604020202020204" pitchFamily="34" charset="0"/>
              </a:rPr>
              <a:t>sourcés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urier New"/>
              <a:buChar char="o"/>
            </a:pPr>
            <a:r>
              <a:rPr lang="fr-FR" sz="105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Schéma de définition du périmètre de besoins couverts</a:t>
            </a:r>
            <a:endParaRPr lang="fr-FR" sz="105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ourier New"/>
              <a:buChar char="o"/>
            </a:pPr>
            <a:r>
              <a:rPr lang="fr-FR" sz="105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Schéma de présentation détaillé des situations de besoin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573252" y="213753"/>
            <a:ext cx="116187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II. DÉFINITION DE LA PROBLÉMATIQUE ET DU </a:t>
            </a:r>
            <a:r>
              <a:rPr lang="fr-FR" sz="3200" b="1">
                <a:solidFill>
                  <a:srgbClr val="27295C"/>
                </a:solidFill>
                <a:latin typeface="+mj-lt"/>
                <a:sym typeface="Wingdings" pitchFamily="2" charset="2"/>
              </a:rPr>
              <a:t>BESOIN </a:t>
            </a:r>
            <a:endParaRPr lang="fr-FR" sz="3200" b="1">
              <a:solidFill>
                <a:srgbClr val="27295C"/>
              </a:solidFill>
              <a:latin typeface="+mj-lt"/>
            </a:endParaRPr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5EBD4235-212C-4186-A550-B2880E1C088A}"/>
              </a:ext>
            </a:extLst>
          </p:cNvPr>
          <p:cNvGrpSpPr/>
          <p:nvPr/>
        </p:nvGrpSpPr>
        <p:grpSpPr>
          <a:xfrm>
            <a:off x="71562" y="274714"/>
            <a:ext cx="1926491" cy="436729"/>
            <a:chOff x="71562" y="274714"/>
            <a:chExt cx="1926491" cy="436729"/>
          </a:xfrm>
        </p:grpSpPr>
        <p:sp>
          <p:nvSpPr>
            <p:cNvPr id="29" name="Flèche : pentagone 28">
              <a:extLst>
                <a:ext uri="{FF2B5EF4-FFF2-40B4-BE49-F238E27FC236}">
                  <a16:creationId xmlns:a16="http://schemas.microsoft.com/office/drawing/2014/main" id="{B29D95F0-42B6-41BD-9870-976E0A631E79}"/>
                </a:ext>
              </a:extLst>
            </p:cNvPr>
            <p:cNvSpPr/>
            <p:nvPr/>
          </p:nvSpPr>
          <p:spPr>
            <a:xfrm>
              <a:off x="71562" y="274714"/>
              <a:ext cx="1926491" cy="43672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6B99F5B-8141-4140-87E3-09A78A39386E}"/>
                </a:ext>
              </a:extLst>
            </p:cNvPr>
            <p:cNvSpPr/>
            <p:nvPr/>
          </p:nvSpPr>
          <p:spPr>
            <a:xfrm>
              <a:off x="71562" y="274714"/>
              <a:ext cx="596348" cy="436729"/>
            </a:xfrm>
            <a:prstGeom prst="rect">
              <a:avLst/>
            </a:prstGeom>
            <a:solidFill>
              <a:srgbClr val="272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2AAEAAC3-3361-40B2-B2A8-C4C9AA55C51F}"/>
                </a:ext>
              </a:extLst>
            </p:cNvPr>
            <p:cNvSpPr txBox="1"/>
            <p:nvPr/>
          </p:nvSpPr>
          <p:spPr>
            <a:xfrm>
              <a:off x="667910" y="302356"/>
              <a:ext cx="7765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>
                  <a:solidFill>
                    <a:srgbClr val="EB7638"/>
                  </a:solidFill>
                </a:rPr>
                <a:t>Utilité</a:t>
              </a:r>
            </a:p>
          </p:txBody>
        </p:sp>
        <p:pic>
          <p:nvPicPr>
            <p:cNvPr id="32" name="Image 31">
              <a:extLst>
                <a:ext uri="{FF2B5EF4-FFF2-40B4-BE49-F238E27FC236}">
                  <a16:creationId xmlns:a16="http://schemas.microsoft.com/office/drawing/2014/main" id="{D54FDBA8-8F75-4CF4-8B3E-B85EF3D0B0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70000" contrast="-70000"/>
            </a:blip>
            <a:stretch>
              <a:fillRect/>
            </a:stretch>
          </p:blipFill>
          <p:spPr>
            <a:xfrm>
              <a:off x="195010" y="302355"/>
              <a:ext cx="378243" cy="378243"/>
            </a:xfrm>
            <a:prstGeom prst="rect">
              <a:avLst/>
            </a:prstGeom>
          </p:spPr>
        </p:pic>
      </p:grpSp>
      <p:pic>
        <p:nvPicPr>
          <p:cNvPr id="33" name="Image 32">
            <a:extLst>
              <a:ext uri="{FF2B5EF4-FFF2-40B4-BE49-F238E27FC236}">
                <a16:creationId xmlns:a16="http://schemas.microsoft.com/office/drawing/2014/main" id="{5CF994D9-47F6-48CC-962A-862A3D5D48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34" name="Flèche : droite 33">
            <a:extLst>
              <a:ext uri="{FF2B5EF4-FFF2-40B4-BE49-F238E27FC236}">
                <a16:creationId xmlns:a16="http://schemas.microsoft.com/office/drawing/2014/main" id="{793229B2-5950-4FB7-8016-9F8A17007AD4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A38CD7A-0E63-4F8C-B5F8-D8C91ADFA912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4190187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>
            <a:extLst>
              <a:ext uri="{FF2B5EF4-FFF2-40B4-BE49-F238E27FC236}">
                <a16:creationId xmlns:a16="http://schemas.microsoft.com/office/drawing/2014/main" id="{D531DF39-C5F0-4EE5-B725-9CB6E08E88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20" name="Flèche : droite 19">
            <a:extLst>
              <a:ext uri="{FF2B5EF4-FFF2-40B4-BE49-F238E27FC236}">
                <a16:creationId xmlns:a16="http://schemas.microsoft.com/office/drawing/2014/main" id="{82250C81-1C17-4D60-9351-D9898F2F1499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627AAC6-CE8D-40B0-82F6-E15F6B7BE129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C3F4DDD-D3DD-4B91-8769-CFA96D37B777}"/>
              </a:ext>
            </a:extLst>
          </p:cNvPr>
          <p:cNvSpPr/>
          <p:nvPr/>
        </p:nvSpPr>
        <p:spPr>
          <a:xfrm>
            <a:off x="12374038" y="-395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D0E0872-9667-4ED6-A2A8-78661F64F907}"/>
              </a:ext>
            </a:extLst>
          </p:cNvPr>
          <p:cNvSpPr txBox="1"/>
          <p:nvPr/>
        </p:nvSpPr>
        <p:spPr>
          <a:xfrm>
            <a:off x="12381331" y="1443446"/>
            <a:ext cx="385737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Présenter le management et la gouvernance de la structure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Présentation des fondateurs et/ou dirigeants ? (formation, expérience, rôle)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En quoi l’équipe recouvre les compétences nécessaires au développement du projet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Quelle est la structure capitalistique du projet ?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Il y a-t-il un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 ou un conseil d’administration ?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Organigramme de l’équipe et de la gouvernance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Organigramme du conseil d’administration et/ou du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Présentation du parcours des dirigeants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Structure capitalistique</a:t>
            </a:r>
          </a:p>
        </p:txBody>
      </p:sp>
      <p:sp>
        <p:nvSpPr>
          <p:cNvPr id="6" name="Flèche : pentagone 5">
            <a:extLst>
              <a:ext uri="{FF2B5EF4-FFF2-40B4-BE49-F238E27FC236}">
                <a16:creationId xmlns:a16="http://schemas.microsoft.com/office/drawing/2014/main" id="{DBA24D62-8D9C-4ABA-A1D7-9D7EB2537167}"/>
              </a:ext>
            </a:extLst>
          </p:cNvPr>
          <p:cNvSpPr/>
          <p:nvPr/>
        </p:nvSpPr>
        <p:spPr>
          <a:xfrm>
            <a:off x="71562" y="274714"/>
            <a:ext cx="1926491" cy="436729"/>
          </a:xfrm>
          <a:prstGeom prst="homePlat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4305C43-8A16-4A19-826A-F51CE2781A38}"/>
              </a:ext>
            </a:extLst>
          </p:cNvPr>
          <p:cNvSpPr/>
          <p:nvPr/>
        </p:nvSpPr>
        <p:spPr>
          <a:xfrm>
            <a:off x="71562" y="274714"/>
            <a:ext cx="596348" cy="436729"/>
          </a:xfrm>
          <a:prstGeom prst="rect">
            <a:avLst/>
          </a:prstGeom>
          <a:solidFill>
            <a:srgbClr val="EB7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3189814" y="194634"/>
            <a:ext cx="5812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III. ÉQUIPE &amp; GOUVERNANCE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3B89918-423E-44A2-BFA9-B8EFE12C0BF8}"/>
              </a:ext>
            </a:extLst>
          </p:cNvPr>
          <p:cNvSpPr txBox="1"/>
          <p:nvPr/>
        </p:nvSpPr>
        <p:spPr>
          <a:xfrm>
            <a:off x="667910" y="302356"/>
            <a:ext cx="126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EB7638"/>
                </a:solidFill>
              </a:rPr>
              <a:t>Robustesse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BA846A9-01AD-4CF2-A736-C643A7908AF8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173249" y="306518"/>
            <a:ext cx="369332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995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5A0332A4-EA9F-48C0-AB40-BB0271013CE0}"/>
              </a:ext>
            </a:extLst>
          </p:cNvPr>
          <p:cNvSpPr/>
          <p:nvPr/>
        </p:nvSpPr>
        <p:spPr>
          <a:xfrm>
            <a:off x="12374038" y="-396"/>
            <a:ext cx="3871964" cy="7155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128954" y="216039"/>
            <a:ext cx="120630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IV. PRÉSENTATION TECHNIQUE DE LA SOLUTION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AF51C28-5A92-4CB4-8DA3-B8209068D1A5}"/>
              </a:ext>
            </a:extLst>
          </p:cNvPr>
          <p:cNvSpPr txBox="1"/>
          <p:nvPr/>
        </p:nvSpPr>
        <p:spPr>
          <a:xfrm>
            <a:off x="12544987" y="231653"/>
            <a:ext cx="353006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Décrire le processus de fonctionnement dans son intégralité et présenter votre solution d’un point de vue technique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Comment fonctionne votre solution ? (fonctionnement interne &amp; externe)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Comment sont réalisées les différentes tâches ? (automatisation, technologies utilisées, intervention humaine, brevets déposés,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Est-ce que les processus sont capables d’absorber une multiplication x3 x8 x10 de l’activité sur les années à venir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Quels sont les différents flux internes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EXEMPLES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Parcours client : Description imagée des fonctionnalités proposées aux usagers (très court texte de chaque fonctionnalité, capture, UX, image,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Présentation des processus et ressources internes associés (intervention humaine, technologies, caractéristiques techniques, automatisation, etc.)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Schéma fonctionnel (Processus internes)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Description des caractéristiques techniques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Technologies utilisées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4382E7F-4564-44C9-B7B9-09CD11E40BCE}"/>
              </a:ext>
            </a:extLst>
          </p:cNvPr>
          <p:cNvSpPr/>
          <p:nvPr/>
        </p:nvSpPr>
        <p:spPr>
          <a:xfrm>
            <a:off x="770426" y="649858"/>
            <a:ext cx="10639424" cy="555828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89DC6DAC-F015-4ACB-A3F2-8BACC58602A1}"/>
              </a:ext>
            </a:extLst>
          </p:cNvPr>
          <p:cNvGrpSpPr/>
          <p:nvPr/>
        </p:nvGrpSpPr>
        <p:grpSpPr>
          <a:xfrm>
            <a:off x="71562" y="261638"/>
            <a:ext cx="1926491" cy="436729"/>
            <a:chOff x="71562" y="1366538"/>
            <a:chExt cx="1926491" cy="436729"/>
          </a:xfrm>
        </p:grpSpPr>
        <p:sp>
          <p:nvSpPr>
            <p:cNvPr id="41" name="Flèche : pentagone 40">
              <a:extLst>
                <a:ext uri="{FF2B5EF4-FFF2-40B4-BE49-F238E27FC236}">
                  <a16:creationId xmlns:a16="http://schemas.microsoft.com/office/drawing/2014/main" id="{1EE7C7A4-60D6-4C7E-A740-E00E693F588B}"/>
                </a:ext>
              </a:extLst>
            </p:cNvPr>
            <p:cNvSpPr/>
            <p:nvPr/>
          </p:nvSpPr>
          <p:spPr>
            <a:xfrm>
              <a:off x="71562" y="1366538"/>
              <a:ext cx="1926491" cy="43672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1F94A493-FE90-4CFC-A2E5-39465C0C7A32}"/>
                </a:ext>
              </a:extLst>
            </p:cNvPr>
            <p:cNvSpPr/>
            <p:nvPr/>
          </p:nvSpPr>
          <p:spPr>
            <a:xfrm>
              <a:off x="71562" y="1366538"/>
              <a:ext cx="596348" cy="436729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43" name="Groupe 42">
              <a:extLst>
                <a:ext uri="{FF2B5EF4-FFF2-40B4-BE49-F238E27FC236}">
                  <a16:creationId xmlns:a16="http://schemas.microsoft.com/office/drawing/2014/main" id="{83B9D728-D27B-499F-95E0-922913B997CD}"/>
                </a:ext>
              </a:extLst>
            </p:cNvPr>
            <p:cNvGrpSpPr/>
            <p:nvPr/>
          </p:nvGrpSpPr>
          <p:grpSpPr>
            <a:xfrm>
              <a:off x="177045" y="1394180"/>
              <a:ext cx="1706454" cy="369332"/>
              <a:chOff x="177045" y="1394180"/>
              <a:chExt cx="1706454" cy="369332"/>
            </a:xfrm>
          </p:grpSpPr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id="{50F6FAD7-7E20-4F30-A107-D7978674B435}"/>
                  </a:ext>
                </a:extLst>
              </p:cNvPr>
              <p:cNvSpPr txBox="1"/>
              <p:nvPr/>
            </p:nvSpPr>
            <p:spPr>
              <a:xfrm>
                <a:off x="667910" y="1394180"/>
                <a:ext cx="12155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b="1">
                    <a:solidFill>
                      <a:srgbClr val="EB7638"/>
                    </a:solidFill>
                  </a:rPr>
                  <a:t>Innovation</a:t>
                </a:r>
              </a:p>
            </p:txBody>
          </p:sp>
          <p:pic>
            <p:nvPicPr>
              <p:cNvPr id="45" name="Image 44">
                <a:extLst>
                  <a:ext uri="{FF2B5EF4-FFF2-40B4-BE49-F238E27FC236}">
                    <a16:creationId xmlns:a16="http://schemas.microsoft.com/office/drawing/2014/main" id="{9F0E418F-71EC-48E9-868B-549B1EEB56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lum bright="70000" contrast="-70000"/>
              </a:blip>
              <a:stretch>
                <a:fillRect/>
              </a:stretch>
            </p:blipFill>
            <p:spPr>
              <a:xfrm>
                <a:off x="177045" y="1397976"/>
                <a:ext cx="365536" cy="365536"/>
              </a:xfrm>
              <a:prstGeom prst="rect">
                <a:avLst/>
              </a:prstGeom>
            </p:spPr>
          </p:pic>
        </p:grpSp>
      </p:grpSp>
      <p:pic>
        <p:nvPicPr>
          <p:cNvPr id="30" name="Image 29">
            <a:extLst>
              <a:ext uri="{FF2B5EF4-FFF2-40B4-BE49-F238E27FC236}">
                <a16:creationId xmlns:a16="http://schemas.microsoft.com/office/drawing/2014/main" id="{57ECAA19-22E3-4A66-8531-7773293E17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31" name="Flèche : droite 30">
            <a:extLst>
              <a:ext uri="{FF2B5EF4-FFF2-40B4-BE49-F238E27FC236}">
                <a16:creationId xmlns:a16="http://schemas.microsoft.com/office/drawing/2014/main" id="{495B0FC3-BB44-4C2B-BCCB-150C84BFE4A1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E54850C-46DC-4DB8-A398-BD83B4C241BE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64471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9AEA1D5C-242D-4FF9-9869-02F5904F88FE}"/>
              </a:ext>
            </a:extLst>
          </p:cNvPr>
          <p:cNvSpPr/>
          <p:nvPr/>
        </p:nvSpPr>
        <p:spPr>
          <a:xfrm>
            <a:off x="12374038" y="-395"/>
            <a:ext cx="3871964" cy="6858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7FB24CF-DDD1-4C25-834F-8768A1B37BBA}"/>
              </a:ext>
            </a:extLst>
          </p:cNvPr>
          <p:cNvSpPr txBox="1"/>
          <p:nvPr/>
        </p:nvSpPr>
        <p:spPr>
          <a:xfrm>
            <a:off x="12464704" y="1443644"/>
            <a:ext cx="369063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Démontrer la viabilité du modèle mis en place 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Quelles sont les sources de revenus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 sont vos modèles d’affaires ? L’offre commerciale ? Et les circuits de distribution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Quelle est la rentabilité de votre modèle ?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Pour les associations, quel est votre modèle pour atteindre un équilibre financier ? 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Présentation du business model et circuit de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distrubution</a:t>
            </a: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Indicateurs effectifs ou espérés de la performance du modèle (Panier moyen, marge/Rentabilité, coûts + coûts d’acquisition, rétention, Revenus récurant annuels/MRR, coûts fixes,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2234979" y="204566"/>
            <a:ext cx="77220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V. MODÈLE ÉCONOMIQUE</a:t>
            </a:r>
          </a:p>
        </p:txBody>
      </p:sp>
      <p:sp>
        <p:nvSpPr>
          <p:cNvPr id="55" name="Flèche : pentagone 54">
            <a:extLst>
              <a:ext uri="{FF2B5EF4-FFF2-40B4-BE49-F238E27FC236}">
                <a16:creationId xmlns:a16="http://schemas.microsoft.com/office/drawing/2014/main" id="{C8141FB1-5631-4ED5-9D9D-6870FE130CCD}"/>
              </a:ext>
            </a:extLst>
          </p:cNvPr>
          <p:cNvSpPr/>
          <p:nvPr/>
        </p:nvSpPr>
        <p:spPr>
          <a:xfrm>
            <a:off x="71562" y="274714"/>
            <a:ext cx="1926491" cy="436729"/>
          </a:xfrm>
          <a:prstGeom prst="homePlat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39A8E7B-5AAB-4848-997E-E658F7145F79}"/>
              </a:ext>
            </a:extLst>
          </p:cNvPr>
          <p:cNvSpPr/>
          <p:nvPr/>
        </p:nvSpPr>
        <p:spPr>
          <a:xfrm>
            <a:off x="71562" y="274714"/>
            <a:ext cx="596348" cy="436729"/>
          </a:xfrm>
          <a:prstGeom prst="rect">
            <a:avLst/>
          </a:prstGeom>
          <a:solidFill>
            <a:srgbClr val="EB7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EFC1607D-8268-481E-AC3F-7752E90B198A}"/>
              </a:ext>
            </a:extLst>
          </p:cNvPr>
          <p:cNvSpPr txBox="1"/>
          <p:nvPr/>
        </p:nvSpPr>
        <p:spPr>
          <a:xfrm>
            <a:off x="667910" y="302356"/>
            <a:ext cx="1260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>
                <a:solidFill>
                  <a:srgbClr val="EB7638"/>
                </a:solidFill>
              </a:rPr>
              <a:t>Robustesse</a:t>
            </a:r>
          </a:p>
        </p:txBody>
      </p:sp>
      <p:pic>
        <p:nvPicPr>
          <p:cNvPr id="58" name="Image 57">
            <a:extLst>
              <a:ext uri="{FF2B5EF4-FFF2-40B4-BE49-F238E27FC236}">
                <a16:creationId xmlns:a16="http://schemas.microsoft.com/office/drawing/2014/main" id="{97E83BD2-91E8-4ACC-AFB7-41D88CDD33FA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173249" y="306518"/>
            <a:ext cx="369332" cy="36933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78F81783-CF7A-856A-06B3-E3198F483B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C23A8287-7894-A1C9-DA8C-CC432A027C0B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BD4D8BE-9746-D65A-F131-2518B9063DA3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488622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96361DF5-706F-4CCF-A6F0-5D6831216C25}"/>
              </a:ext>
            </a:extLst>
          </p:cNvPr>
          <p:cNvSpPr/>
          <p:nvPr/>
        </p:nvSpPr>
        <p:spPr>
          <a:xfrm>
            <a:off x="12374038" y="0"/>
            <a:ext cx="3871964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152399" y="202310"/>
            <a:ext cx="11887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VI. CIBLE ET TAILLE DU MARCHÉ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B023B58-A409-47AA-AE1A-54224D028F92}"/>
              </a:ext>
            </a:extLst>
          </p:cNvPr>
          <p:cNvSpPr txBox="1"/>
          <p:nvPr/>
        </p:nvSpPr>
        <p:spPr>
          <a:xfrm>
            <a:off x="12544988" y="1443840"/>
            <a:ext cx="35300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Décrire votre marché et vos bénéficiaires / clients / usagers (B2B / B2C)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A NE PAS FAIRE : mettre des généralités 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Quels sont les profils des utilisateurs / bénéficiaires / clients de votre offre ? (B2C &amp; B2B)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Quelles sont leurs caractéristiques (solvabilisation, taille du marché, tendances, prescripteurs, style de vie, géographie, segmentation, etc.)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Personas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 (B2C)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Description des unités commerciales ou du services visés (B2B)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Étude de marché </a:t>
            </a: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B3D58908-A2A2-493D-8F1F-7923FCC510F8}"/>
              </a:ext>
            </a:extLst>
          </p:cNvPr>
          <p:cNvGrpSpPr/>
          <p:nvPr/>
        </p:nvGrpSpPr>
        <p:grpSpPr>
          <a:xfrm>
            <a:off x="71562" y="274714"/>
            <a:ext cx="1926491" cy="436729"/>
            <a:chOff x="71562" y="274714"/>
            <a:chExt cx="1926491" cy="436729"/>
          </a:xfrm>
        </p:grpSpPr>
        <p:sp>
          <p:nvSpPr>
            <p:cNvPr id="21" name="Flèche : pentagone 20">
              <a:extLst>
                <a:ext uri="{FF2B5EF4-FFF2-40B4-BE49-F238E27FC236}">
                  <a16:creationId xmlns:a16="http://schemas.microsoft.com/office/drawing/2014/main" id="{576088A6-D165-469F-9C69-5C40650B1FB9}"/>
                </a:ext>
              </a:extLst>
            </p:cNvPr>
            <p:cNvSpPr/>
            <p:nvPr/>
          </p:nvSpPr>
          <p:spPr>
            <a:xfrm>
              <a:off x="71562" y="274714"/>
              <a:ext cx="1926491" cy="43672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D6A2008-D709-4B14-A0B5-802233C34B80}"/>
                </a:ext>
              </a:extLst>
            </p:cNvPr>
            <p:cNvSpPr/>
            <p:nvPr/>
          </p:nvSpPr>
          <p:spPr>
            <a:xfrm>
              <a:off x="71562" y="274714"/>
              <a:ext cx="596348" cy="436729"/>
            </a:xfrm>
            <a:prstGeom prst="rect">
              <a:avLst/>
            </a:prstGeom>
            <a:solidFill>
              <a:srgbClr val="272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07083695-C277-4E05-B730-3285E5AD267A}"/>
                </a:ext>
              </a:extLst>
            </p:cNvPr>
            <p:cNvSpPr txBox="1"/>
            <p:nvPr/>
          </p:nvSpPr>
          <p:spPr>
            <a:xfrm>
              <a:off x="667910" y="302356"/>
              <a:ext cx="7765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>
                  <a:solidFill>
                    <a:srgbClr val="EB7638"/>
                  </a:solidFill>
                </a:rPr>
                <a:t>Utilité</a:t>
              </a:r>
            </a:p>
          </p:txBody>
        </p:sp>
        <p:pic>
          <p:nvPicPr>
            <p:cNvPr id="24" name="Image 23">
              <a:extLst>
                <a:ext uri="{FF2B5EF4-FFF2-40B4-BE49-F238E27FC236}">
                  <a16:creationId xmlns:a16="http://schemas.microsoft.com/office/drawing/2014/main" id="{867BDE5C-A799-4CF2-A67A-ADB29E07D9E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195010" y="302355"/>
              <a:ext cx="378243" cy="378243"/>
            </a:xfrm>
            <a:prstGeom prst="rect">
              <a:avLst/>
            </a:prstGeom>
          </p:spPr>
        </p:pic>
      </p:grpSp>
      <p:pic>
        <p:nvPicPr>
          <p:cNvPr id="17" name="Image 16">
            <a:extLst>
              <a:ext uri="{FF2B5EF4-FFF2-40B4-BE49-F238E27FC236}">
                <a16:creationId xmlns:a16="http://schemas.microsoft.com/office/drawing/2014/main" id="{131E4CAF-2C56-4F4E-9957-5E09CB91EA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25" name="Flèche : droite 24">
            <a:extLst>
              <a:ext uri="{FF2B5EF4-FFF2-40B4-BE49-F238E27FC236}">
                <a16:creationId xmlns:a16="http://schemas.microsoft.com/office/drawing/2014/main" id="{A53B43E9-A25C-46EA-9125-C75C9194097A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878A7F4-1744-4B7F-B3C3-7078EA0F22F8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3218813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9B9CB6C4-7B37-48A7-93CA-83AA3F20C663}"/>
              </a:ext>
            </a:extLst>
          </p:cNvPr>
          <p:cNvSpPr/>
          <p:nvPr/>
        </p:nvSpPr>
        <p:spPr>
          <a:xfrm>
            <a:off x="12374038" y="-395"/>
            <a:ext cx="387196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207A5A-AA5F-A441-9CBE-4C38BF4C2174}"/>
              </a:ext>
            </a:extLst>
          </p:cNvPr>
          <p:cNvSpPr txBox="1"/>
          <p:nvPr/>
        </p:nvSpPr>
        <p:spPr>
          <a:xfrm>
            <a:off x="162925" y="175823"/>
            <a:ext cx="118520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>
                <a:solidFill>
                  <a:srgbClr val="27295C"/>
                </a:solidFill>
                <a:latin typeface="+mj-lt"/>
              </a:rPr>
              <a:t>VIII. STRATÉGIE MARKETING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91330E0-0A0C-49E5-A7A0-6D04F7B963B7}"/>
              </a:ext>
            </a:extLst>
          </p:cNvPr>
          <p:cNvSpPr txBox="1"/>
          <p:nvPr/>
        </p:nvSpPr>
        <p:spPr>
          <a:xfrm>
            <a:off x="12544988" y="1905111"/>
            <a:ext cx="353006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 DU CRITÈRE 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Montrer que votre stratégie pour toucher les clients / bénéficiaires / usagers est cohérente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A FAIRE : mettre en évidence vos réalisations déjà effectives et actions déjà en place</a:t>
            </a:r>
          </a:p>
          <a:p>
            <a:pPr>
              <a:buSzPct val="150000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CLÉS AUXQUELLES RÉPONDRE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Quelle est votre stratégie marketing ? (canaux d’acquisition, image de marque, communication, valeurs, méthode de vente, etc.)</a:t>
            </a: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SzPct val="150000"/>
              <a:buFont typeface="Courier New" panose="02070309020205020404" pitchFamily="49" charset="0"/>
              <a:buNone/>
            </a:pPr>
            <a:r>
              <a:rPr lang="fr-FR" sz="1200" b="1" dirty="0">
                <a:solidFill>
                  <a:srgbClr val="EE73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 À PRÉSENTER</a:t>
            </a:r>
          </a:p>
          <a:p>
            <a:pPr marL="0" indent="0">
              <a:buSzPct val="150000"/>
              <a:buFont typeface="Courier New" panose="02070309020205020404" pitchFamily="49" charset="0"/>
              <a:buNone/>
            </a:pP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Présentation schématique des canaux d’acquisition (segment visé, partenariats, forces de vente, campagnes, contenus, image de marque, etc.)  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Indicateurs de performance de chaque canal d’acquisition (taux de conversion, fidélisation, taux de rebond, </a:t>
            </a:r>
            <a:r>
              <a:rPr lang="fr-FR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traffic</a:t>
            </a:r>
            <a:r>
              <a:rPr lang="fr-FR" sz="1200" i="1" dirty="0">
                <a:latin typeface="Arial" panose="020B0604020202020204" pitchFamily="34" charset="0"/>
                <a:cs typeface="Arial" panose="020B0604020202020204" pitchFamily="34" charset="0"/>
              </a:rPr>
              <a:t>, génération de leads, coûts associés, etc.)</a:t>
            </a:r>
          </a:p>
          <a:p>
            <a:pPr marL="285750" indent="-285750">
              <a:buSzPct val="150000"/>
              <a:buFont typeface="Courier New" panose="02070309020205020404" pitchFamily="49" charset="0"/>
              <a:buChar char="o"/>
            </a:pPr>
            <a:endParaRPr lang="fr-FR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4EC07C-2BAC-45DC-86C4-B83F3A080FF0}"/>
              </a:ext>
            </a:extLst>
          </p:cNvPr>
          <p:cNvSpPr/>
          <p:nvPr/>
        </p:nvSpPr>
        <p:spPr>
          <a:xfrm>
            <a:off x="834935" y="768666"/>
            <a:ext cx="10510407" cy="566187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90C26A3-32C9-4CF5-B2EC-91C8135C6EB2}"/>
              </a:ext>
            </a:extLst>
          </p:cNvPr>
          <p:cNvGrpSpPr/>
          <p:nvPr/>
        </p:nvGrpSpPr>
        <p:grpSpPr>
          <a:xfrm>
            <a:off x="71562" y="261638"/>
            <a:ext cx="1926491" cy="436729"/>
            <a:chOff x="71562" y="1366538"/>
            <a:chExt cx="1926491" cy="436729"/>
          </a:xfrm>
        </p:grpSpPr>
        <p:sp>
          <p:nvSpPr>
            <p:cNvPr id="22" name="Flèche : pentagone 21">
              <a:extLst>
                <a:ext uri="{FF2B5EF4-FFF2-40B4-BE49-F238E27FC236}">
                  <a16:creationId xmlns:a16="http://schemas.microsoft.com/office/drawing/2014/main" id="{1B263013-E947-4A88-A4F6-6D136CFCDA8C}"/>
                </a:ext>
              </a:extLst>
            </p:cNvPr>
            <p:cNvSpPr/>
            <p:nvPr/>
          </p:nvSpPr>
          <p:spPr>
            <a:xfrm>
              <a:off x="71562" y="1366538"/>
              <a:ext cx="1926491" cy="436729"/>
            </a:xfrm>
            <a:prstGeom prst="homePlat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6965816-787E-42A8-8553-B6F0A401B13F}"/>
                </a:ext>
              </a:extLst>
            </p:cNvPr>
            <p:cNvSpPr/>
            <p:nvPr/>
          </p:nvSpPr>
          <p:spPr>
            <a:xfrm>
              <a:off x="71562" y="1366538"/>
              <a:ext cx="596348" cy="436729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70478EE4-5596-4EA1-BE88-5C334494FB19}"/>
                </a:ext>
              </a:extLst>
            </p:cNvPr>
            <p:cNvGrpSpPr/>
            <p:nvPr/>
          </p:nvGrpSpPr>
          <p:grpSpPr>
            <a:xfrm>
              <a:off x="177045" y="1394180"/>
              <a:ext cx="1706454" cy="369332"/>
              <a:chOff x="177045" y="1394180"/>
              <a:chExt cx="1706454" cy="369332"/>
            </a:xfrm>
          </p:grpSpPr>
          <p:sp>
            <p:nvSpPr>
              <p:cNvPr id="25" name="ZoneTexte 24">
                <a:extLst>
                  <a:ext uri="{FF2B5EF4-FFF2-40B4-BE49-F238E27FC236}">
                    <a16:creationId xmlns:a16="http://schemas.microsoft.com/office/drawing/2014/main" id="{668672C5-2941-4C92-9B2C-22772E63A08C}"/>
                  </a:ext>
                </a:extLst>
              </p:cNvPr>
              <p:cNvSpPr txBox="1"/>
              <p:nvPr/>
            </p:nvSpPr>
            <p:spPr>
              <a:xfrm>
                <a:off x="667910" y="1394180"/>
                <a:ext cx="12155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b="1">
                    <a:solidFill>
                      <a:srgbClr val="EB7638"/>
                    </a:solidFill>
                  </a:rPr>
                  <a:t>Innovation</a:t>
                </a:r>
              </a:p>
            </p:txBody>
          </p:sp>
          <p:pic>
            <p:nvPicPr>
              <p:cNvPr id="26" name="Image 25">
                <a:extLst>
                  <a:ext uri="{FF2B5EF4-FFF2-40B4-BE49-F238E27FC236}">
                    <a16:creationId xmlns:a16="http://schemas.microsoft.com/office/drawing/2014/main" id="{F242DFBD-0C65-4DDA-834D-B4E15BFDC1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lum bright="70000" contrast="-70000"/>
              </a:blip>
              <a:stretch>
                <a:fillRect/>
              </a:stretch>
            </p:blipFill>
            <p:spPr>
              <a:xfrm>
                <a:off x="177045" y="1397976"/>
                <a:ext cx="365536" cy="365536"/>
              </a:xfrm>
              <a:prstGeom prst="rect">
                <a:avLst/>
              </a:prstGeom>
            </p:spPr>
          </p:pic>
        </p:grpSp>
      </p:grpSp>
      <p:pic>
        <p:nvPicPr>
          <p:cNvPr id="27" name="Image 26">
            <a:extLst>
              <a:ext uri="{FF2B5EF4-FFF2-40B4-BE49-F238E27FC236}">
                <a16:creationId xmlns:a16="http://schemas.microsoft.com/office/drawing/2014/main" id="{3655F196-B3A5-4850-BC7D-AA0CF6C6DC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53800" y="5028392"/>
            <a:ext cx="521584" cy="521584"/>
          </a:xfrm>
          <a:prstGeom prst="rect">
            <a:avLst/>
          </a:prstGeom>
        </p:spPr>
      </p:pic>
      <p:sp>
        <p:nvSpPr>
          <p:cNvPr id="28" name="Flèche : droite 27">
            <a:extLst>
              <a:ext uri="{FF2B5EF4-FFF2-40B4-BE49-F238E27FC236}">
                <a16:creationId xmlns:a16="http://schemas.microsoft.com/office/drawing/2014/main" id="{ED2A19AD-C102-4453-8802-DB1B87D04DB9}"/>
              </a:ext>
            </a:extLst>
          </p:cNvPr>
          <p:cNvSpPr/>
          <p:nvPr/>
        </p:nvSpPr>
        <p:spPr>
          <a:xfrm>
            <a:off x="11134725" y="5549977"/>
            <a:ext cx="828675" cy="19447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82C845ED-AC85-4EB3-82E7-AFF6621AE062}"/>
              </a:ext>
            </a:extLst>
          </p:cNvPr>
          <p:cNvSpPr txBox="1"/>
          <p:nvPr/>
        </p:nvSpPr>
        <p:spPr>
          <a:xfrm>
            <a:off x="11045084" y="5706357"/>
            <a:ext cx="10374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/>
              <a:t>Lire les informations</a:t>
            </a:r>
          </a:p>
          <a:p>
            <a:r>
              <a:rPr lang="fr-FR" sz="800"/>
              <a:t>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278599501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10B493C73BE046B974888AFC816859" ma:contentTypeVersion="9" ma:contentTypeDescription="Crée un document." ma:contentTypeScope="" ma:versionID="63d586bd972ba28490b212f80d4cb777">
  <xsd:schema xmlns:xsd="http://www.w3.org/2001/XMLSchema" xmlns:xs="http://www.w3.org/2001/XMLSchema" xmlns:p="http://schemas.microsoft.com/office/2006/metadata/properties" xmlns:ns2="20dcb4ae-c2e5-4024-94de-7a728ce8413a" targetNamespace="http://schemas.microsoft.com/office/2006/metadata/properties" ma:root="true" ma:fieldsID="b1b7df3095dc41be29c29cc543bc6831" ns2:_="">
    <xsd:import namespace="20dcb4ae-c2e5-4024-94de-7a728ce841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cb4ae-c2e5-4024-94de-7a728ce841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97BAF8-75DF-4A82-B9BB-6A7AD0369C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B6BEA9-5A8E-4079-8B9A-0A0F9AE7166B}">
  <ds:schemaRefs>
    <ds:schemaRef ds:uri="20dcb4ae-c2e5-4024-94de-7a728ce8413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7912EC1-4A8D-4ACC-B72F-61150E45F66B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20dcb4ae-c2e5-4024-94de-7a728ce8413a"/>
    <ds:schemaRef ds:uri="http://schemas.openxmlformats.org/package/2006/metadata/core-properties"/>
    <ds:schemaRef ds:uri="http://purl.org/dc/elements/1.1/"/>
    <ds:schemaRef ds:uri="http://purl.org/dc/dcmitype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2192</Words>
  <Application>Microsoft Office PowerPoint</Application>
  <PresentationFormat>Grand écran</PresentationFormat>
  <Paragraphs>350</Paragraphs>
  <Slides>20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</vt:lpstr>
      <vt:lpstr>Century Gothic</vt:lpstr>
      <vt:lpstr>Courier New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Titouan Levard</cp:lastModifiedBy>
  <cp:revision>2</cp:revision>
  <dcterms:created xsi:type="dcterms:W3CDTF">2020-04-27T07:36:37Z</dcterms:created>
  <dcterms:modified xsi:type="dcterms:W3CDTF">2026-03-02T09:36:48Z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0x0101006F10B493C73BE046B974888AFC816859</vt:lpwstr>
  </property>
</Properties>
</file>