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</p:sldMasterIdLst>
  <p:notesMasterIdLst>
    <p:notesMasterId r:id="rId16"/>
  </p:notesMasterIdLst>
  <p:handoutMasterIdLst>
    <p:handoutMasterId r:id="rId17"/>
  </p:handoutMasterIdLst>
  <p:sldIdLst>
    <p:sldId id="657" r:id="rId5"/>
    <p:sldId id="630" r:id="rId6"/>
    <p:sldId id="639" r:id="rId7"/>
    <p:sldId id="632" r:id="rId8"/>
    <p:sldId id="659" r:id="rId9"/>
    <p:sldId id="636" r:id="rId10"/>
    <p:sldId id="637" r:id="rId11"/>
    <p:sldId id="628" r:id="rId12"/>
    <p:sldId id="656" r:id="rId13"/>
    <p:sldId id="658" r:id="rId14"/>
    <p:sldId id="655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 dossier" id="{D978C386-7365-6142-9162-AD9157414AA6}">
          <p14:sldIdLst>
            <p14:sldId id="657"/>
            <p14:sldId id="630"/>
            <p14:sldId id="639"/>
            <p14:sldId id="632"/>
            <p14:sldId id="659"/>
            <p14:sldId id="636"/>
            <p14:sldId id="637"/>
            <p14:sldId id="628"/>
            <p14:sldId id="656"/>
            <p14:sldId id="658"/>
            <p14:sldId id="65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49982A-0FEE-2E4A-A453-E63811AB093B}" name="Chiara Pellas" initials="CP" userId="Chiara Pellas" providerId="None"/>
  <p188:author id="{2FC54048-D732-E6BE-A4EC-9A7983BA7EDA}" name="Maureen Vagneron (Student at CentraleSupelec)" initials="MV(aC" userId="S::maureen.vagneron@student-cs.fr::310e6a2d-8ef9-47ea-90c5-30b7bd2fa7dc" providerId="AD"/>
  <p188:author id="{13532D71-CAD9-0D06-1960-D2B16EA1A40E}" name="Benoît Saint Paul" initials="BSP" userId="Benoît Saint Paul" providerId="None"/>
  <p188:author id="{D8272C84-011F-16EB-ED48-C9E435EE2C61}" name="Adrien Chopard" initials="AC" userId="Adrien Chopard" providerId="None"/>
  <p188:author id="{05DFAAEC-21AA-CBD8-3427-038B7941D0C4}" name="Titouan Levard" initials="TL" userId="Titouan Levard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touan Levard" initials="TL" lastIdx="1" clrIdx="0">
    <p:extLst>
      <p:ext uri="{19B8F6BF-5375-455C-9EA6-DF929625EA0E}">
        <p15:presenceInfo xmlns:p15="http://schemas.microsoft.com/office/powerpoint/2012/main" userId="Titouan Lev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1A80"/>
    <a:srgbClr val="1C1C1A"/>
    <a:srgbClr val="272A5D"/>
    <a:srgbClr val="7F7F7F"/>
    <a:srgbClr val="EB6115"/>
    <a:srgbClr val="D9D9D9"/>
    <a:srgbClr val="5B9BD5"/>
    <a:srgbClr val="27295C"/>
    <a:srgbClr val="EB7638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992B18-231F-4722-BB6A-8AED4710BA3B}" v="1" dt="2026-07-23T13:23:43.1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rélie Ceglia" userId="406d1d9e-ce33-4628-bb10-59616d19c135" providerId="ADAL" clId="{C32C2848-F7B4-42EE-8E60-AFFF12A5188B}"/>
    <pc:docChg chg="modSld">
      <pc:chgData name="Aurélie Ceglia" userId="406d1d9e-ce33-4628-bb10-59616d19c135" providerId="ADAL" clId="{C32C2848-F7B4-42EE-8E60-AFFF12A5188B}" dt="2026-07-23T13:19:33.691" v="3" actId="20577"/>
      <pc:docMkLst>
        <pc:docMk/>
      </pc:docMkLst>
      <pc:sldChg chg="modSp mod">
        <pc:chgData name="Aurélie Ceglia" userId="406d1d9e-ce33-4628-bb10-59616d19c135" providerId="ADAL" clId="{C32C2848-F7B4-42EE-8E60-AFFF12A5188B}" dt="2026-07-23T13:19:33.691" v="3" actId="20577"/>
        <pc:sldMkLst>
          <pc:docMk/>
          <pc:sldMk cId="2179561387" sldId="657"/>
        </pc:sldMkLst>
        <pc:spChg chg="mod">
          <ac:chgData name="Aurélie Ceglia" userId="406d1d9e-ce33-4628-bb10-59616d19c135" providerId="ADAL" clId="{C32C2848-F7B4-42EE-8E60-AFFF12A5188B}" dt="2026-07-23T13:19:33.691" v="3" actId="20577"/>
          <ac:spMkLst>
            <pc:docMk/>
            <pc:sldMk cId="2179561387" sldId="657"/>
            <ac:spMk id="10" creationId="{125D3C1B-6455-4100-BA61-72FCF972369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BBA6D-5378-6A4F-80B3-DA53AA57A94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8DCF0-D12B-D14D-9ECC-EF20842A8A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769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C3451-2283-9D4D-A27F-5DE1C9731EC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6A8B0-465B-6B42-873E-D9672DB01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75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6A8B0-465B-6B42-873E-D9672DB0157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422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6A8B0-465B-6B42-873E-D9672DB0157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28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6A8B0-465B-6B42-873E-D9672DB0157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10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6A8B0-465B-6B42-873E-D9672DB0157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33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7A220B-F83C-4541-BB95-4FD38ABB03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D382F9-EB5B-4050-8DFB-24A4A793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912F77-E559-4B58-A6B3-85A56210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89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02B04B-3919-43B1-BEEF-B00C6936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179882-5307-4D86-B219-1573CC07A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B43A8C-DAB6-4D56-9EAC-31E8A091B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3521B969-9907-4A95-A172-7C8B24D8877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11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02B04B-3919-43B1-BEEF-B00C6936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179882-5307-4D86-B219-1573CC07A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B43A8C-DAB6-4D56-9EAC-31E8A091B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994E6C-61D0-4E21-A533-7169E9347463}"/>
              </a:ext>
            </a:extLst>
          </p:cNvPr>
          <p:cNvSpPr/>
          <p:nvPr userDrawn="1"/>
        </p:nvSpPr>
        <p:spPr>
          <a:xfrm>
            <a:off x="10915651" y="4876800"/>
            <a:ext cx="1066800" cy="1162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40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02B04B-3919-43B1-BEEF-B00C6936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179882-5307-4D86-B219-1573CC07A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B43A8C-DAB6-4D56-9EAC-31E8A091B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18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4A3E8F-EF58-4D14-AD77-52C1E99B7C86}"/>
              </a:ext>
            </a:extLst>
          </p:cNvPr>
          <p:cNvSpPr/>
          <p:nvPr userDrawn="1"/>
        </p:nvSpPr>
        <p:spPr>
          <a:xfrm>
            <a:off x="0" y="-40482"/>
            <a:ext cx="12707332" cy="7072878"/>
          </a:xfrm>
          <a:prstGeom prst="rect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028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765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280B96E3-5F54-4138-8B34-47AE3C7D3028}"/>
              </a:ext>
            </a:extLst>
          </p:cNvPr>
          <p:cNvSpPr txBox="1">
            <a:spLocks/>
          </p:cNvSpPr>
          <p:nvPr userDrawn="1"/>
        </p:nvSpPr>
        <p:spPr>
          <a:xfrm>
            <a:off x="8078095" y="6432940"/>
            <a:ext cx="401631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F4668DC-857F-487D-BFFA-8C0CA5037977}" type="slidenum">
              <a:rPr lang="fr-BE" smtClean="0">
                <a:solidFill>
                  <a:schemeClr val="bg1"/>
                </a:solidFill>
              </a:rPr>
              <a:pPr algn="r"/>
              <a:t>‹N°›</a:t>
            </a:fld>
            <a:endParaRPr lang="fr-BE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B034183-AA68-4CB6-9EAB-B160520A07B1}"/>
              </a:ext>
            </a:extLst>
          </p:cNvPr>
          <p:cNvSpPr txBox="1"/>
          <p:nvPr userDrawn="1"/>
        </p:nvSpPr>
        <p:spPr>
          <a:xfrm>
            <a:off x="2762693" y="6659027"/>
            <a:ext cx="66666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i="1">
                <a:solidFill>
                  <a:schemeClr val="bg1">
                    <a:lumMod val="65000"/>
                  </a:schemeClr>
                </a:solidFill>
                <a:latin typeface="Calibri "/>
                <a:cs typeface="Arial" panose="020B0604020202020204" pitchFamily="34" charset="0"/>
              </a:rPr>
              <a:t>Tous droits réservés - © Silver Valley</a:t>
            </a:r>
            <a:endParaRPr lang="fr-BE" sz="1200" i="1">
              <a:solidFill>
                <a:schemeClr val="bg1">
                  <a:lumMod val="65000"/>
                </a:schemeClr>
              </a:solidFill>
              <a:latin typeface="Calibri "/>
              <a:cs typeface="Arial" panose="020B0604020202020204" pitchFamily="34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A20EDC-847A-44E1-80B9-9462CA61D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7181" y="6155990"/>
            <a:ext cx="4658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72A5D"/>
                </a:solidFill>
                <a:latin typeface="Century Gothic" panose="020B0502020202020204" pitchFamily="34" charset="0"/>
              </a:defRPr>
            </a:lvl1pPr>
          </a:lstStyle>
          <a:p>
            <a:fld id="{3521B969-9907-4A95-A172-7C8B24D88770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" name="Image 2" descr="Une image contenant Rectangle, cadre photo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3EF1F85-5CA8-A5CB-67FB-35E0C7AAD5E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610958" cy="693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3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8" r:id="rId2"/>
    <p:sldLayoutId id="2147483677" r:id="rId3"/>
    <p:sldLayoutId id="2147483675" r:id="rId4"/>
    <p:sldLayoutId id="2147483674" r:id="rId5"/>
    <p:sldLayoutId id="2147483676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.typeform.com/to/jEqnVNW3" TargetMode="External"/><Relationship Id="rId2" Type="http://schemas.openxmlformats.org/officeDocument/2006/relationships/hyperlink" Target="https://form.typeform.com/to/xW1tTzNs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D1FFED9F-8313-4228-B9A0-D3186A38D0A1}"/>
              </a:ext>
            </a:extLst>
          </p:cNvPr>
          <p:cNvSpPr txBox="1"/>
          <p:nvPr/>
        </p:nvSpPr>
        <p:spPr>
          <a:xfrm>
            <a:off x="4226243" y="4523822"/>
            <a:ext cx="4764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>
                <a:solidFill>
                  <a:srgbClr val="1C1C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DOSSIER DE CANDIDATURE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25D3C1B-6455-4100-BA61-72FCF9723693}"/>
              </a:ext>
            </a:extLst>
          </p:cNvPr>
          <p:cNvSpPr txBox="1"/>
          <p:nvPr/>
        </p:nvSpPr>
        <p:spPr>
          <a:xfrm>
            <a:off x="4535494" y="5324040"/>
            <a:ext cx="414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C1C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déposer avant le </a:t>
            </a:r>
            <a:r>
              <a:rPr lang="fr-FR" b="1" dirty="0">
                <a:solidFill>
                  <a:srgbClr val="951A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octobre 2026 à 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E07BF56-BFC2-4B3B-9F8D-9C0A5B9D3742}"/>
              </a:ext>
            </a:extLst>
          </p:cNvPr>
          <p:cNvGrpSpPr/>
          <p:nvPr/>
        </p:nvGrpSpPr>
        <p:grpSpPr>
          <a:xfrm>
            <a:off x="10348576" y="3411303"/>
            <a:ext cx="1795683" cy="1160143"/>
            <a:chOff x="10485236" y="3809188"/>
            <a:chExt cx="1795683" cy="1160143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31DA56D-FD2E-4EB8-B527-37D704576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35808" y="3809188"/>
              <a:ext cx="521584" cy="521584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AFB0A78-47D9-4DA3-9448-D2D7DA597507}"/>
                </a:ext>
              </a:extLst>
            </p:cNvPr>
            <p:cNvSpPr txBox="1"/>
            <p:nvPr/>
          </p:nvSpPr>
          <p:spPr>
            <a:xfrm>
              <a:off x="10485236" y="4369167"/>
              <a:ext cx="1795683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1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Aide : Comment remplir son</a:t>
              </a:r>
            </a:p>
            <a:p>
              <a:pPr algn="ctr"/>
              <a:r>
                <a:rPr lang="fr-FR" sz="11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dossier de candidature</a:t>
              </a:r>
            </a:p>
            <a:p>
              <a:pPr algn="ctr"/>
              <a:r>
                <a:rPr lang="fr-FR" sz="11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1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3" action="ppaction://hlinksldjump"/>
                </a:rPr>
                <a:t>Cliquez ici</a:t>
              </a:r>
              <a:endParaRPr lang="fr-FR" sz="1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6B006C25-ABAD-4CF3-B14E-E685E6D5A427}"/>
              </a:ext>
            </a:extLst>
          </p:cNvPr>
          <p:cNvSpPr txBox="1"/>
          <p:nvPr/>
        </p:nvSpPr>
        <p:spPr>
          <a:xfrm>
            <a:off x="5887730" y="6365612"/>
            <a:ext cx="66666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200" i="1"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Tous droits réservés - © Silver Valley</a:t>
            </a:r>
            <a:endParaRPr lang="fr-BE" sz="1200" i="1">
              <a:solidFill>
                <a:schemeClr val="bg1">
                  <a:lumMod val="50000"/>
                  <a:lumOff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85D4267-2FB5-4CEA-9EFC-59C2EF5AFA23}"/>
              </a:ext>
            </a:extLst>
          </p:cNvPr>
          <p:cNvSpPr txBox="1"/>
          <p:nvPr/>
        </p:nvSpPr>
        <p:spPr>
          <a:xfrm>
            <a:off x="8478223" y="492388"/>
            <a:ext cx="3949337" cy="892552"/>
          </a:xfrm>
          <a:prstGeom prst="rect">
            <a:avLst/>
          </a:prstGeom>
          <a:noFill/>
          <a:ln>
            <a:solidFill>
              <a:srgbClr val="272A5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rgbClr val="1C1C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 DU PROJET :</a:t>
            </a:r>
          </a:p>
          <a:p>
            <a:r>
              <a:rPr lang="fr-FR" sz="3200" b="1">
                <a:solidFill>
                  <a:srgbClr val="27295C"/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21" name="Image 20" descr="Une image contenant texte, capture d’écran, Police, Rectangle&#10;&#10;Le contenu généré par l’IA peut être incorrect.">
            <a:extLst>
              <a:ext uri="{FF2B5EF4-FFF2-40B4-BE49-F238E27FC236}">
                <a16:creationId xmlns:a16="http://schemas.microsoft.com/office/drawing/2014/main" id="{3481EB59-7C8A-BF89-FEE9-C328E7B051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30" t="35727" r="23311" b="31466"/>
          <a:stretch>
            <a:fillRect/>
          </a:stretch>
        </p:blipFill>
        <p:spPr>
          <a:xfrm>
            <a:off x="3275159" y="2176597"/>
            <a:ext cx="6666615" cy="2245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D89C75-6D54-A701-732A-753714380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53" y="492388"/>
            <a:ext cx="5334406" cy="171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61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BEEA9D-78F9-454D-ADD8-86077C8AA780}"/>
              </a:ext>
            </a:extLst>
          </p:cNvPr>
          <p:cNvSpPr txBox="1"/>
          <p:nvPr/>
        </p:nvSpPr>
        <p:spPr>
          <a:xfrm>
            <a:off x="140678" y="194634"/>
            <a:ext cx="12051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ANNEXES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6F6305-7246-4C4D-A718-AEA2CD507488}"/>
              </a:ext>
            </a:extLst>
          </p:cNvPr>
          <p:cNvSpPr/>
          <p:nvPr/>
        </p:nvSpPr>
        <p:spPr>
          <a:xfrm>
            <a:off x="4981166" y="2979990"/>
            <a:ext cx="2550344" cy="628449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>
                <a:solidFill>
                  <a:schemeClr val="bg1">
                    <a:lumMod val="50000"/>
                  </a:schemeClr>
                </a:solidFill>
              </a:rPr>
              <a:t>Ajoutez ici vos annexes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A7B011-9A44-4934-CC38-CA2B1F5E5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722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AC3E690-88E6-4C1E-B469-5DB9B5A6A34A}"/>
              </a:ext>
            </a:extLst>
          </p:cNvPr>
          <p:cNvSpPr txBox="1"/>
          <p:nvPr/>
        </p:nvSpPr>
        <p:spPr>
          <a:xfrm>
            <a:off x="1156446" y="299605"/>
            <a:ext cx="934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rgbClr val="951A80"/>
                </a:solidFill>
                <a:latin typeface="+mj-lt"/>
              </a:rPr>
              <a:t>Comment remplir le dossier ?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42ABC43-BEAE-4A79-8F9D-A864ED1EC514}"/>
              </a:ext>
            </a:extLst>
          </p:cNvPr>
          <p:cNvCxnSpPr/>
          <p:nvPr/>
        </p:nvCxnSpPr>
        <p:spPr>
          <a:xfrm>
            <a:off x="6205365" y="2059219"/>
            <a:ext cx="0" cy="2689934"/>
          </a:xfrm>
          <a:prstGeom prst="line">
            <a:avLst/>
          </a:prstGeom>
          <a:ln>
            <a:solidFill>
              <a:srgbClr val="EB61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22D32F3C-BAC1-4895-B92E-7A7A1F675E5C}"/>
              </a:ext>
            </a:extLst>
          </p:cNvPr>
          <p:cNvSpPr/>
          <p:nvPr/>
        </p:nvSpPr>
        <p:spPr>
          <a:xfrm>
            <a:off x="1904830" y="1919198"/>
            <a:ext cx="3851563" cy="30196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u="sng">
                <a:solidFill>
                  <a:schemeClr val="tx1"/>
                </a:solidFill>
              </a:rPr>
              <a:t>Schématiser ses réponses à travers la présentation de processus, mises en forme, graphiques,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</a:rPr>
              <a:t>S’approprier le dossier en utilisant les outils de modélisation suggérées ou en les remplaçant par  les siens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</a:rPr>
              <a:t>Faciliter le travail des évaluateurs en mettant en forme les informations de façon claire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</a:rPr>
              <a:t> Mettre en évidence les éléments clés de compréhension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</a:rPr>
              <a:t>Cleaner le dossier en retirant les sections si besoin, icones et explications données par Silver Valley.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5DEE2-5A95-4A71-A13A-E8E3A046E722}"/>
              </a:ext>
            </a:extLst>
          </p:cNvPr>
          <p:cNvSpPr/>
          <p:nvPr/>
        </p:nvSpPr>
        <p:spPr>
          <a:xfrm>
            <a:off x="6833641" y="1889054"/>
            <a:ext cx="3851563" cy="30196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Rédiger de longs paragraphes à la place d’une modélisation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Dupliquer toutes les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Conserver, dans la version finale du dossier de candidature, les sections et explications fournies par Silver Valley (Cf ci-dessous)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Déposer son dossier au format PowerPoint (PDF obligatoire)</a:t>
            </a:r>
          </a:p>
          <a:p>
            <a:endParaRPr lang="fr-FR" sz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74EC720-7205-4905-A7CE-475C37177EC6}"/>
              </a:ext>
            </a:extLst>
          </p:cNvPr>
          <p:cNvSpPr txBox="1"/>
          <p:nvPr/>
        </p:nvSpPr>
        <p:spPr>
          <a:xfrm rot="19498239">
            <a:off x="245777" y="1734532"/>
            <a:ext cx="2565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>
                <a:solidFill>
                  <a:srgbClr val="951A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FAIRE </a:t>
            </a:r>
            <a:r>
              <a:rPr lang="fr-FR" sz="1800" b="1">
                <a:solidFill>
                  <a:schemeClr val="tx1"/>
                </a:solidFill>
                <a:latin typeface="Century Gothic" panose="020B0502020202020204" pitchFamily="34" charset="0"/>
              </a:rPr>
              <a:t>👍</a:t>
            </a:r>
            <a:endParaRPr lang="fr-FR" b="1">
              <a:latin typeface="Century Gothic" panose="020B0502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5D2E53-6324-4350-AC73-C3114A327551}"/>
              </a:ext>
            </a:extLst>
          </p:cNvPr>
          <p:cNvSpPr txBox="1"/>
          <p:nvPr/>
        </p:nvSpPr>
        <p:spPr>
          <a:xfrm rot="19197791">
            <a:off x="5804773" y="1578242"/>
            <a:ext cx="2565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>
                <a:solidFill>
                  <a:srgbClr val="951A80"/>
                </a:solidFill>
                <a:latin typeface="Century Gothic" panose="020B0502020202020204" pitchFamily="34" charset="0"/>
              </a:rPr>
              <a:t>À NE PAS FAIRE </a:t>
            </a:r>
            <a:r>
              <a:rPr lang="fr-FR" b="1">
                <a:latin typeface="Century Gothic" panose="020B0502020202020204" pitchFamily="34" charset="0"/>
              </a:rPr>
              <a:t>👎 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75667B1-71A4-5D93-35B5-44DA2FC2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093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8D84B2-CAD1-4AB6-A5D7-A340A421BF0A}"/>
              </a:ext>
            </a:extLst>
          </p:cNvPr>
          <p:cNvSpPr/>
          <p:nvPr/>
        </p:nvSpPr>
        <p:spPr>
          <a:xfrm>
            <a:off x="12374038" y="-395"/>
            <a:ext cx="3871964" cy="6858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EF5D16D-F76B-459B-9DBF-F65E000E4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5028392"/>
            <a:ext cx="521584" cy="521584"/>
          </a:xfrm>
          <a:prstGeom prst="rect">
            <a:avLst/>
          </a:prstGeom>
        </p:spPr>
      </p:pic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550671CC-DF10-4CEC-A436-F98A6D51152B}"/>
              </a:ext>
            </a:extLst>
          </p:cNvPr>
          <p:cNvSpPr/>
          <p:nvPr/>
        </p:nvSpPr>
        <p:spPr>
          <a:xfrm>
            <a:off x="11134725" y="55499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1A8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498A379-57AE-4D61-B910-8535D279A120}"/>
              </a:ext>
            </a:extLst>
          </p:cNvPr>
          <p:cNvSpPr txBox="1"/>
          <p:nvPr/>
        </p:nvSpPr>
        <p:spPr>
          <a:xfrm>
            <a:off x="11045084" y="57063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CC83037-A347-4E8C-BE70-454F8D5B53B3}"/>
              </a:ext>
            </a:extLst>
          </p:cNvPr>
          <p:cNvSpPr txBox="1"/>
          <p:nvPr/>
        </p:nvSpPr>
        <p:spPr>
          <a:xfrm>
            <a:off x="1218472" y="274480"/>
            <a:ext cx="10330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PRÉSENTATION DU BESOIN ADRESSÉ, DES ENJEUX ASSOCIÉS ET DES POPULATIONS CIBLÉES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F77D79-55E2-0131-4EF9-6A30EA3C4433}"/>
              </a:ext>
            </a:extLst>
          </p:cNvPr>
          <p:cNvSpPr txBox="1"/>
          <p:nvPr/>
        </p:nvSpPr>
        <p:spPr>
          <a:xfrm>
            <a:off x="12544987" y="428178"/>
            <a:ext cx="353006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150000"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</a:t>
            </a:r>
          </a:p>
          <a:p>
            <a:pPr algn="ctr">
              <a:buSzPct val="150000"/>
            </a:pPr>
            <a:endParaRPr lang="fr-FR" sz="1200" b="1">
              <a:solidFill>
                <a:srgbClr val="EE7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Expliquer précisément la problématique ou l’insatisfaction que vous souhaitez résoudre en définissant la situation de vie adressée et l’origine du besoin/attente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 est le cœur de la problématique adressée par votre projet ? (contexte/situation de vie, périmètre d’activité, etc.)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sont les </a:t>
            </a:r>
            <a:r>
              <a:rPr lang="fr-FR" sz="1200" i="1" u="sng">
                <a:latin typeface="Arial" panose="020B0604020202020204" pitchFamily="34" charset="0"/>
                <a:cs typeface="Arial" panose="020B0604020202020204" pitchFamily="34" charset="0"/>
              </a:rPr>
              <a:t>douleurs 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 vous souhaitez résoudre avec votre solution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l’ampleur de la problématique ? (fréquence, impacts, etc.)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Comment font les seniors ou leurs aidants actuellement ? En quoi la situation actuelle est insatisfaisante ? </a:t>
            </a:r>
            <a:endParaRPr lang="fr-FR" sz="1200">
              <a:cs typeface="Calibri"/>
            </a:endParaRP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Storytelling – use case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Chiffres clés </a:t>
            </a:r>
            <a:r>
              <a:rPr lang="fr-FR" sz="1200" i="1" u="sng">
                <a:latin typeface="Arial" panose="020B0604020202020204" pitchFamily="34" charset="0"/>
                <a:cs typeface="Arial" panose="020B0604020202020204" pitchFamily="34" charset="0"/>
              </a:rPr>
              <a:t>sourcés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</a:pPr>
            <a:r>
              <a:rPr lang="fr-FR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Schéma de définition du périmètre de besoins couverts</a:t>
            </a:r>
            <a:endParaRPr lang="fr-FR" sz="120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</a:pPr>
            <a:r>
              <a:rPr lang="fr-FR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Schéma de présentation détaillé des situations de besoin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</a:pPr>
            <a:r>
              <a:rPr lang="fr-FR" sz="1200" i="1">
                <a:solidFill>
                  <a:schemeClr val="dk1"/>
                </a:solidFill>
                <a:latin typeface="Arial"/>
                <a:cs typeface="Arial"/>
                <a:sym typeface="Arial"/>
              </a:rPr>
              <a:t>// à éviter : Les chiffres sur des généralités que tout le monde connait (11 millions d’aidants, 2 millions de personnes en pertes d’autonomie, …) \\</a:t>
            </a:r>
            <a:endParaRPr lang="fr-FR" sz="120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F8EF4A-8DEE-7DAB-7644-898166F75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96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5A0332A4-EA9F-48C0-AB40-BB0271013CE0}"/>
              </a:ext>
            </a:extLst>
          </p:cNvPr>
          <p:cNvSpPr/>
          <p:nvPr/>
        </p:nvSpPr>
        <p:spPr>
          <a:xfrm>
            <a:off x="12374038" y="-396"/>
            <a:ext cx="3871964" cy="7155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207A5A-AA5F-A441-9CBE-4C38BF4C2174}"/>
              </a:ext>
            </a:extLst>
          </p:cNvPr>
          <p:cNvSpPr txBox="1"/>
          <p:nvPr/>
        </p:nvSpPr>
        <p:spPr>
          <a:xfrm>
            <a:off x="128954" y="336885"/>
            <a:ext cx="12063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PRÉSENTATION DE LA SOLUTION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F51C28-5A92-4CB4-8DA3-B8209068D1A5}"/>
              </a:ext>
            </a:extLst>
          </p:cNvPr>
          <p:cNvSpPr txBox="1"/>
          <p:nvPr/>
        </p:nvSpPr>
        <p:spPr>
          <a:xfrm>
            <a:off x="12544987" y="61746"/>
            <a:ext cx="3530064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 </a:t>
            </a: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Présenter de façon globale votre solution et votre proposition de valeurs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Décrire le processus de fonctionnement dans son intégralité et présenter votre solution d’un point de vue technique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Prouver et expliciter que votre activité a eu des externalités positives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Comment fonctionne votre solution ? (fonctionnement interne &amp; externe)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ou/et attentes identifiés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la valeur apportée par la solution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En quoi la solution résout-elle l’insatisfaction?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Dans quelles situations fait-on appel à la solution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sont les différents flux internes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ou/et attentes identifiés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la valeur apportée par la solution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En quoi la solution résout-elle l’insatisfaction?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Dans quelles situations fait-on appel à la solution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endParaRPr lang="fr-FR" sz="1200" i="1">
              <a:solidFill>
                <a:srgbClr val="951A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Schéma du parcours client, UX/UI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Schéma fonctionnel (Processus internes)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Description des caractéristiques techniques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Technologies utilisées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Vidéo de présentation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Description des principales fonctionnalités 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57ECAA19-22E3-4A66-8531-7773293E1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800" y="4914092"/>
            <a:ext cx="521584" cy="521584"/>
          </a:xfrm>
          <a:prstGeom prst="rect">
            <a:avLst/>
          </a:prstGeom>
        </p:spPr>
      </p:pic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495B0FC3-BB44-4C2B-BCCB-150C84BFE4A1}"/>
              </a:ext>
            </a:extLst>
          </p:cNvPr>
          <p:cNvSpPr/>
          <p:nvPr/>
        </p:nvSpPr>
        <p:spPr>
          <a:xfrm>
            <a:off x="11134725" y="54356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E54850C-46DC-4DB8-A398-BD83B4C241BE}"/>
              </a:ext>
            </a:extLst>
          </p:cNvPr>
          <p:cNvSpPr txBox="1"/>
          <p:nvPr/>
        </p:nvSpPr>
        <p:spPr>
          <a:xfrm>
            <a:off x="11045084" y="55920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AF4B11F-30B8-70D3-2CBE-489276FE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71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D4DF7510-12CA-44C3-832F-3A3EB7EEF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800" y="5028392"/>
            <a:ext cx="521584" cy="521584"/>
          </a:xfrm>
          <a:prstGeom prst="rect">
            <a:avLst/>
          </a:prstGeom>
        </p:spPr>
      </p:pic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590325CC-123A-4128-B85E-F2AB7BFF3F48}"/>
              </a:ext>
            </a:extLst>
          </p:cNvPr>
          <p:cNvSpPr/>
          <p:nvPr/>
        </p:nvSpPr>
        <p:spPr>
          <a:xfrm>
            <a:off x="11134725" y="55499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7F9DCEC-235C-4027-983D-9F2E9AAB265A}"/>
              </a:ext>
            </a:extLst>
          </p:cNvPr>
          <p:cNvSpPr txBox="1"/>
          <p:nvPr/>
        </p:nvSpPr>
        <p:spPr>
          <a:xfrm>
            <a:off x="11045084" y="57063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0E1AA7-B187-43AB-830E-E46D9A7D7506}"/>
              </a:ext>
            </a:extLst>
          </p:cNvPr>
          <p:cNvSpPr/>
          <p:nvPr/>
        </p:nvSpPr>
        <p:spPr>
          <a:xfrm>
            <a:off x="12374038" y="0"/>
            <a:ext cx="38719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207A5A-AA5F-A441-9CBE-4C38BF4C2174}"/>
              </a:ext>
            </a:extLst>
          </p:cNvPr>
          <p:cNvSpPr txBox="1"/>
          <p:nvPr/>
        </p:nvSpPr>
        <p:spPr>
          <a:xfrm>
            <a:off x="289438" y="228314"/>
            <a:ext cx="11934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PRÉSENTATION DES AUTRES INITIATIVES EXISTANTES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FB9D1E4-1B65-471B-9E47-B208CFE856FB}"/>
              </a:ext>
            </a:extLst>
          </p:cNvPr>
          <p:cNvSpPr txBox="1"/>
          <p:nvPr/>
        </p:nvSpPr>
        <p:spPr>
          <a:xfrm>
            <a:off x="12544988" y="1628507"/>
            <a:ext cx="35300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 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Prouver votre différenciation, vos complémentarités et vos avantages par rapport d’autres acteurs positionnés</a:t>
            </a: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la concurrence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En quoi votre solution apporte un caractère différenciant décisif pour le bénéficiaire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Sur quelles caractéristiques êtes-vous concurrents ? (prix, ergonomie, fonctionnalités, etc.)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sont les innovations protégées semblables ? (France et international)</a:t>
            </a: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endParaRPr lang="fr-FR" sz="1200" b="1">
              <a:solidFill>
                <a:srgbClr val="EE7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 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Tableau comparatif des solutions (Graphique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Benchmark de brevets existants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5AF706-D8BE-283E-41FB-E9029135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913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9AEA1D5C-242D-4FF9-9869-02F5904F88FE}"/>
              </a:ext>
            </a:extLst>
          </p:cNvPr>
          <p:cNvSpPr/>
          <p:nvPr/>
        </p:nvSpPr>
        <p:spPr>
          <a:xfrm>
            <a:off x="12374038" y="-395"/>
            <a:ext cx="3871964" cy="6858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207A5A-AA5F-A441-9CBE-4C38BF4C2174}"/>
              </a:ext>
            </a:extLst>
          </p:cNvPr>
          <p:cNvSpPr txBox="1"/>
          <p:nvPr/>
        </p:nvSpPr>
        <p:spPr>
          <a:xfrm>
            <a:off x="2234979" y="215076"/>
            <a:ext cx="856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PRÉSENTATION DE LA STRATÉGIE DE DIFFUSION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8B7380-3E5F-9B7B-DDDB-9D2813E6B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5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430048E-C85E-FBD2-C54C-4CFDB7793298}"/>
              </a:ext>
            </a:extLst>
          </p:cNvPr>
          <p:cNvSpPr txBox="1"/>
          <p:nvPr/>
        </p:nvSpPr>
        <p:spPr>
          <a:xfrm>
            <a:off x="12544988" y="1905111"/>
            <a:ext cx="35300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 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Montrer que votre stratégie pour toucher les clients / bénéficiaires / usagers est cohérente </a:t>
            </a: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votre stratégie marketing ? (canaux d’acquisition, image de marque, communication, valeurs, méthode de vente, etc.)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moyens mettez-vous en œuvre pour toucher des clients/utilisateurs/bénéficiaires/prescripteurs ?</a:t>
            </a: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 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Présentation des différents canaux d’acquisition marketing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AED042-850D-3A81-23D3-C73911EF4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5028392"/>
            <a:ext cx="521584" cy="521584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19E6872E-FE25-5F31-03A8-C60EA903F18E}"/>
              </a:ext>
            </a:extLst>
          </p:cNvPr>
          <p:cNvSpPr/>
          <p:nvPr/>
        </p:nvSpPr>
        <p:spPr>
          <a:xfrm>
            <a:off x="11134725" y="55499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650FDA-2AF4-A56A-4B69-927A5B6D20AA}"/>
              </a:ext>
            </a:extLst>
          </p:cNvPr>
          <p:cNvSpPr txBox="1"/>
          <p:nvPr/>
        </p:nvSpPr>
        <p:spPr>
          <a:xfrm>
            <a:off x="11045084" y="57063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</p:spTree>
    <p:extLst>
      <p:ext uri="{BB962C8B-B14F-4D97-AF65-F5344CB8AC3E}">
        <p14:creationId xmlns:p14="http://schemas.microsoft.com/office/powerpoint/2010/main" val="194601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>
            <a:extLst>
              <a:ext uri="{FF2B5EF4-FFF2-40B4-BE49-F238E27FC236}">
                <a16:creationId xmlns:a16="http://schemas.microsoft.com/office/drawing/2014/main" id="{AE8F7F76-D59A-4E6D-9890-6A4841221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800" y="5028392"/>
            <a:ext cx="521584" cy="521584"/>
          </a:xfrm>
          <a:prstGeom prst="rect">
            <a:avLst/>
          </a:prstGeom>
        </p:spPr>
      </p:pic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271F6F93-8749-4720-AC43-CF1263ECDCA7}"/>
              </a:ext>
            </a:extLst>
          </p:cNvPr>
          <p:cNvSpPr/>
          <p:nvPr/>
        </p:nvSpPr>
        <p:spPr>
          <a:xfrm>
            <a:off x="11134725" y="55499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1A8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33FBF7E-BB50-45EB-A9E2-276432DA34EE}"/>
              </a:ext>
            </a:extLst>
          </p:cNvPr>
          <p:cNvSpPr txBox="1"/>
          <p:nvPr/>
        </p:nvSpPr>
        <p:spPr>
          <a:xfrm>
            <a:off x="11045084" y="57063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99D58F9-42A9-4A2D-BB87-56923A363239}"/>
              </a:ext>
            </a:extLst>
          </p:cNvPr>
          <p:cNvSpPr/>
          <p:nvPr/>
        </p:nvSpPr>
        <p:spPr>
          <a:xfrm>
            <a:off x="12374038" y="-395"/>
            <a:ext cx="38719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207A5A-AA5F-A441-9CBE-4C38BF4C2174}"/>
              </a:ext>
            </a:extLst>
          </p:cNvPr>
          <p:cNvSpPr txBox="1"/>
          <p:nvPr/>
        </p:nvSpPr>
        <p:spPr>
          <a:xfrm>
            <a:off x="281355" y="183106"/>
            <a:ext cx="11910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CALENDRIER ET FEUILLE DE ROUTE DE DÉVELOPPEMENT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6A3D68D-7B5E-4F3B-B5E3-D0CE60F26312}"/>
              </a:ext>
            </a:extLst>
          </p:cNvPr>
          <p:cNvSpPr txBox="1"/>
          <p:nvPr/>
        </p:nvSpPr>
        <p:spPr>
          <a:xfrm>
            <a:off x="12504317" y="1258777"/>
            <a:ext cx="360378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 </a:t>
            </a: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endParaRPr lang="fr-FR" sz="1200" b="1">
              <a:solidFill>
                <a:srgbClr val="EE7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Prouver votre pérennité en montrant des perspectives et une vision prospective sur l’avenir de votre organisation, votre solution et votre environnement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solidFill>
                <a:srgbClr val="951A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la vision long terme et prospective de votre activité ? selon les axes :</a:t>
            </a:r>
          </a:p>
          <a:p>
            <a:pPr marL="742950" lvl="1" indent="-285750">
              <a:buSzPct val="150000"/>
              <a:buFont typeface="Arial" panose="020B0604020202020204" pitchFamily="34" charset="0"/>
              <a:buChar char="•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environnement (tendances, évolutions réglementaires, mutations, etc.)</a:t>
            </a:r>
          </a:p>
          <a:p>
            <a:pPr marL="742950" lvl="1" indent="-285750">
              <a:buSzPct val="150000"/>
              <a:buFont typeface="Arial" panose="020B0604020202020204" pitchFamily="34" charset="0"/>
              <a:buChar char="•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Pilotage de l’organisation (recrutement, management, objectifs, etc.)</a:t>
            </a:r>
          </a:p>
          <a:p>
            <a:pPr marL="742950" lvl="1" indent="-285750">
              <a:buSzPct val="150000"/>
              <a:buFont typeface="Arial" panose="020B0604020202020204" pitchFamily="34" charset="0"/>
              <a:buChar char="•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Offre (industrialisation, gamme, diversification, etc.)</a:t>
            </a:r>
          </a:p>
          <a:p>
            <a:pPr marL="742950" lvl="1" indent="-285750">
              <a:buSzPct val="150000"/>
              <a:buFont typeface="Arial" panose="020B0604020202020204" pitchFamily="34" charset="0"/>
              <a:buChar char="•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Est-ce que la vision stratégique globale est cohérente avec les paramètres annoncés? (modèle de financement, processus,…)</a:t>
            </a:r>
          </a:p>
          <a:p>
            <a:pPr marL="742950" lvl="1" indent="-285750">
              <a:buSzPct val="150000"/>
              <a:buFont typeface="Arial" panose="020B0604020202020204" pitchFamily="34" charset="0"/>
              <a:buChar char="•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 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Schéma temporel des étapes clés de votre secteur d’activité et de votre structure (marché, offre, organisation)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20C55B-0C12-C332-74B0-B922FFA42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48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71AE9B31-9E5C-4628-AB90-E110863A0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5028392"/>
            <a:ext cx="521584" cy="521584"/>
          </a:xfrm>
          <a:prstGeom prst="rect">
            <a:avLst/>
          </a:prstGeom>
        </p:spPr>
      </p:pic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6C2546A6-9A03-4362-9B05-3324343D0F57}"/>
              </a:ext>
            </a:extLst>
          </p:cNvPr>
          <p:cNvSpPr/>
          <p:nvPr/>
        </p:nvSpPr>
        <p:spPr>
          <a:xfrm>
            <a:off x="11134725" y="55499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495B051-53B4-4D2D-8648-BB05721B6DF1}"/>
              </a:ext>
            </a:extLst>
          </p:cNvPr>
          <p:cNvSpPr txBox="1"/>
          <p:nvPr/>
        </p:nvSpPr>
        <p:spPr>
          <a:xfrm>
            <a:off x="11045084" y="57063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017A74-57B1-43C7-953E-A809A6080A24}"/>
              </a:ext>
            </a:extLst>
          </p:cNvPr>
          <p:cNvSpPr/>
          <p:nvPr/>
        </p:nvSpPr>
        <p:spPr>
          <a:xfrm>
            <a:off x="12374038" y="-395"/>
            <a:ext cx="38719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207A5A-AA5F-A441-9CBE-4C38BF4C2174}"/>
              </a:ext>
            </a:extLst>
          </p:cNvPr>
          <p:cNvSpPr txBox="1"/>
          <p:nvPr/>
        </p:nvSpPr>
        <p:spPr>
          <a:xfrm>
            <a:off x="881742" y="194634"/>
            <a:ext cx="111519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PRÉSENTATION DU BUDGET DE DÉVELOPPEMENT DU PROJET </a:t>
            </a:r>
          </a:p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ET DU MODELE DE FINANCEMENT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53D7C9-86AE-4B9A-A708-80BD1760A9B8}"/>
              </a:ext>
            </a:extLst>
          </p:cNvPr>
          <p:cNvSpPr txBox="1"/>
          <p:nvPr/>
        </p:nvSpPr>
        <p:spPr>
          <a:xfrm>
            <a:off x="12462054" y="305302"/>
            <a:ext cx="35300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 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Montrer que les prévisions financières sont cohérentes avec les perspectives décrites dans les précédents critères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Justifier la disponibilité des ressources pour conduire les ambitions de votre projet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Démontrer la viabilité et la pérennité du modèle mis en place ou envisagé.</a:t>
            </a: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sont vos perspectives financières à 3 ans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Quelles sont les sources de revenus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 sont vos modèles d’affaires ? L’offre commerciale ? Et les circuits de distribution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la rentabilité de votre modèle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Pour les associations, quel est votre modèle pour atteindre un équilibre financier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 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solidFill>
                <a:srgbClr val="951A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Business plan sur 3 ans pour les entreprises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fr-FR" sz="12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fr-FR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udget</a:t>
            </a:r>
            <a:r>
              <a:rPr kumimoji="0" lang="fr-F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12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projet pour les associations et autres structures</a:t>
            </a: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Présentation du modèle de financement (business model pour les entreprises)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Indicateurs effectifs ou espérés de la pérennité du modèle </a:t>
            </a:r>
            <a:endParaRPr lang="fr-FR" sz="1200" i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Courier New" panose="02070309020205020404" pitchFamily="49" charset="0"/>
              <a:buChar char="o"/>
              <a:tabLst/>
              <a:defRPr/>
            </a:pPr>
            <a:endParaRPr kumimoji="0" lang="fr-FR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Courier New" panose="02070309020205020404" pitchFamily="49" charset="0"/>
              <a:buChar char="o"/>
              <a:tabLst/>
              <a:defRPr/>
            </a:pPr>
            <a:endParaRPr kumimoji="0" lang="fr-FR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AADF8F6-B101-A156-C286-DD2CC8FB1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17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D531DF39-C5F0-4EE5-B725-9CB6E08E8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5028392"/>
            <a:ext cx="521584" cy="521584"/>
          </a:xfrm>
          <a:prstGeom prst="rect">
            <a:avLst/>
          </a:prstGeom>
        </p:spPr>
      </p:pic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82250C81-1C17-4D60-9351-D9898F2F1499}"/>
              </a:ext>
            </a:extLst>
          </p:cNvPr>
          <p:cNvSpPr/>
          <p:nvPr/>
        </p:nvSpPr>
        <p:spPr>
          <a:xfrm>
            <a:off x="11134725" y="5549977"/>
            <a:ext cx="828675" cy="194479"/>
          </a:xfrm>
          <a:prstGeom prst="rightArrow">
            <a:avLst/>
          </a:prstGeom>
          <a:solidFill>
            <a:srgbClr val="951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627AAC6-CE8D-40B0-82F6-E15F6B7BE129}"/>
              </a:ext>
            </a:extLst>
          </p:cNvPr>
          <p:cNvSpPr txBox="1"/>
          <p:nvPr/>
        </p:nvSpPr>
        <p:spPr>
          <a:xfrm>
            <a:off x="11045084" y="5706357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/>
              <a:t>Lire les informations</a:t>
            </a:r>
          </a:p>
          <a:p>
            <a:r>
              <a:rPr lang="fr-FR" sz="800"/>
              <a:t>complémentaires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3F4DDD-D3DD-4B91-8769-CFA96D37B777}"/>
              </a:ext>
            </a:extLst>
          </p:cNvPr>
          <p:cNvSpPr/>
          <p:nvPr/>
        </p:nvSpPr>
        <p:spPr>
          <a:xfrm>
            <a:off x="12374038" y="-395"/>
            <a:ext cx="38719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0E0872-9667-4ED6-A2A8-78661F64F907}"/>
              </a:ext>
            </a:extLst>
          </p:cNvPr>
          <p:cNvSpPr txBox="1"/>
          <p:nvPr/>
        </p:nvSpPr>
        <p:spPr>
          <a:xfrm>
            <a:off x="12381331" y="39192"/>
            <a:ext cx="3857377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DU CRITÈRE </a:t>
            </a: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Présenter le management et la gouvernance de la structure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Présenter les différents soutiens à votre projet et les acteurs de l’écosystème avec qui vous pourriez interagir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50000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CLÉS AUXQUELLES RÉPONDRE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Présentation des fondateurs et/ou dirigeants ? (formation, expérience, rôle)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En quoi l’équipe recouvre les compétences nécessaires au développement du projet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Quelle est la structure capitalistique du projet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Il y a-t-il un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 ou un conseil d’administration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sont les différents soutiens des projets ? (mentors, clusters,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gérontopôles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, partenaires, sponsors, incubateurs,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advisory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, comité scientifique, etc.)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En quoi ces soutiens servent votre développement ?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Quels est « l’état » du partenariat ? (en cours, discussion avancée, etc.)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Dans quel écosystème s’intègre votre activité ?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endParaRPr lang="fr-FR" sz="12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SzPct val="150000"/>
              <a:buFont typeface="Courier New" panose="02070309020205020404" pitchFamily="49" charset="0"/>
              <a:buNone/>
            </a:pPr>
            <a:r>
              <a:rPr lang="fr-FR" sz="1200" b="1">
                <a:solidFill>
                  <a:srgbClr val="951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 D’ÉLÉMENTS À PRÉSENTER</a:t>
            </a:r>
          </a:p>
          <a:p>
            <a:pPr marL="0" indent="0">
              <a:buSzPct val="150000"/>
              <a:buFont typeface="Courier New" panose="02070309020205020404" pitchFamily="49" charset="0"/>
              <a:buNone/>
            </a:pP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Organigramme de l’équipe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Organigramme du conseil d’administration et/ou du </a:t>
            </a:r>
            <a:r>
              <a:rPr lang="fr-FR" sz="1200" i="1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Diagramme de la structure capitalistique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Logo + nom + nature du soutien</a:t>
            </a:r>
          </a:p>
          <a:p>
            <a:pPr marL="285750" indent="-285750">
              <a:buSzPct val="150000"/>
              <a:buFont typeface="Courier New" panose="02070309020205020404" pitchFamily="49" charset="0"/>
              <a:buChar char="o"/>
            </a:pPr>
            <a:r>
              <a:rPr lang="fr-FR" sz="1200" i="1">
                <a:latin typeface="Arial" panose="020B0604020202020204" pitchFamily="34" charset="0"/>
                <a:cs typeface="Arial" panose="020B0604020202020204" pitchFamily="34" charset="0"/>
              </a:rPr>
              <a:t>Présentation synthétique des principaux acteurs de l’écosystème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207A5A-AA5F-A441-9CBE-4C38BF4C2174}"/>
              </a:ext>
            </a:extLst>
          </p:cNvPr>
          <p:cNvSpPr txBox="1"/>
          <p:nvPr/>
        </p:nvSpPr>
        <p:spPr>
          <a:xfrm>
            <a:off x="1393371" y="194634"/>
            <a:ext cx="102138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ÉQUIPE &amp; GOUVERNANCE, </a:t>
            </a:r>
          </a:p>
          <a:p>
            <a:pPr algn="ctr"/>
            <a:r>
              <a:rPr lang="fr-FR" sz="3200" b="1">
                <a:solidFill>
                  <a:srgbClr val="951A80"/>
                </a:solidFill>
                <a:latin typeface="+mj-lt"/>
              </a:rPr>
              <a:t>ÉCOSYSTÈME &amp; SOUTIENS DU PROJET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C08A4A-F6EC-16C8-F6C7-91E56E8C7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B969-9907-4A95-A172-7C8B24D8877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995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C7D8E5-E8AA-65A2-1B1A-E3824B2DBB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907458"/>
            <a:ext cx="12752439" cy="14740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hlinkClick r:id="rId2"/>
            <a:extLst>
              <a:ext uri="{FF2B5EF4-FFF2-40B4-BE49-F238E27FC236}">
                <a16:creationId xmlns:a16="http://schemas.microsoft.com/office/drawing/2014/main" id="{0D0C1A00-A13A-4854-835A-FC1E9C98B484}"/>
              </a:ext>
            </a:extLst>
          </p:cNvPr>
          <p:cNvSpPr txBox="1"/>
          <p:nvPr/>
        </p:nvSpPr>
        <p:spPr>
          <a:xfrm>
            <a:off x="2740448" y="4517269"/>
            <a:ext cx="7271542" cy="584775"/>
          </a:xfrm>
          <a:prstGeom prst="rect">
            <a:avLst/>
          </a:prstGeom>
          <a:solidFill>
            <a:srgbClr val="1C1C1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32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DEPOSER SON DOSSIER DE CANDIDATURE</a:t>
            </a:r>
            <a:endParaRPr lang="fr-FR" sz="3200" b="1" dirty="0"/>
          </a:p>
        </p:txBody>
      </p:sp>
      <p:pic>
        <p:nvPicPr>
          <p:cNvPr id="1028" name="Picture 4" descr="Doigt qui clique PNG transparents - StickPNG">
            <a:extLst>
              <a:ext uri="{FF2B5EF4-FFF2-40B4-BE49-F238E27FC236}">
                <a16:creationId xmlns:a16="http://schemas.microsoft.com/office/drawing/2014/main" id="{5DE3E3E6-749F-435F-8E6C-8E4D5E1AE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7925">
            <a:off x="9089085" y="5193114"/>
            <a:ext cx="831835" cy="83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78CF477-6511-755C-2603-E24D5D518A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b="16958"/>
          <a:stretch>
            <a:fillRect/>
          </a:stretch>
        </p:blipFill>
        <p:spPr>
          <a:xfrm>
            <a:off x="3428797" y="1956618"/>
            <a:ext cx="5334406" cy="142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86725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10B493C73BE046B974888AFC816859" ma:contentTypeVersion="9" ma:contentTypeDescription="Crée un document." ma:contentTypeScope="" ma:versionID="63d586bd972ba28490b212f80d4cb777">
  <xsd:schema xmlns:xsd="http://www.w3.org/2001/XMLSchema" xmlns:xs="http://www.w3.org/2001/XMLSchema" xmlns:p="http://schemas.microsoft.com/office/2006/metadata/properties" xmlns:ns2="20dcb4ae-c2e5-4024-94de-7a728ce8413a" targetNamespace="http://schemas.microsoft.com/office/2006/metadata/properties" ma:root="true" ma:fieldsID="b1b7df3095dc41be29c29cc543bc6831" ns2:_="">
    <xsd:import namespace="20dcb4ae-c2e5-4024-94de-7a728ce841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dcb4ae-c2e5-4024-94de-7a728ce841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97BAF8-75DF-4A82-B9BB-6A7AD0369C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B6BEA9-5A8E-4079-8B9A-0A0F9AE7166B}">
  <ds:schemaRefs>
    <ds:schemaRef ds:uri="20dcb4ae-c2e5-4024-94de-7a728ce841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7912EC1-4A8D-4ACC-B72F-61150E45F66B}">
  <ds:schemaRefs>
    <ds:schemaRef ds:uri="20dcb4ae-c2e5-4024-94de-7a728ce841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1180</Words>
  <Application>Microsoft Office PowerPoint</Application>
  <PresentationFormat>Grand écran</PresentationFormat>
  <Paragraphs>201</Paragraphs>
  <Slides>11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</vt:lpstr>
      <vt:lpstr>Century Gothic</vt:lpstr>
      <vt:lpstr>Courier New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Aurélie Ceglia</cp:lastModifiedBy>
  <cp:revision>1</cp:revision>
  <dcterms:created xsi:type="dcterms:W3CDTF">2020-04-27T07:36:37Z</dcterms:created>
  <dcterms:modified xsi:type="dcterms:W3CDTF">2026-07-23T13:23:53Z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0x0101006F10B493C73BE046B974888AFC816859</vt:lpwstr>
  </property>
</Properties>
</file>